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embeddedFontLst>
    <p:embeddedFont>
      <p:font typeface="OPPOSans B" panose="02010600030101010101" charset="-122"/>
      <p:regular r:id="rId24"/>
    </p:embeddedFont>
    <p:embeddedFont>
      <p:font typeface="OPPOSans H" panose="02010600030101010101" charset="-122"/>
      <p:regular r:id="rId25"/>
    </p:embeddedFont>
    <p:embeddedFont>
      <p:font typeface="Source Han Sans" panose="02010600030101010101" charset="-122"/>
      <p:regular r:id="rId26"/>
    </p:embeddedFont>
    <p:embeddedFont>
      <p:font typeface="Source Han Sans CN Bold" panose="020B0800000000000000"/>
      <p:bold r:id="rId2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jpeg"/><Relationship Id="rId5" Type="http://schemas.openxmlformats.org/officeDocument/2006/relationships/tags" Target="../tags/tag5.xml"/><Relationship Id="rId10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10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3.png"/><Relationship Id="rId5" Type="http://schemas.openxmlformats.org/officeDocument/2006/relationships/tags" Target="../tags/tag22.xml"/><Relationship Id="rId10" Type="http://schemas.openxmlformats.org/officeDocument/2006/relationships/image" Target="../media/image2.png"/><Relationship Id="rId4" Type="http://schemas.openxmlformats.org/officeDocument/2006/relationships/tags" Target="../tags/tag21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865765" y="-211252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2" name="标题 1"/>
          <p:cNvSpPr txBox="1"/>
          <p:nvPr/>
        </p:nvSpPr>
        <p:spPr>
          <a:xfrm>
            <a:off x="405188" y="1951118"/>
            <a:ext cx="5513737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1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校园鲜花地摊创业计划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 rot="16200000">
            <a:off x="5034795" y="4825143"/>
            <a:ext cx="787463" cy="162107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/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"/>
            </p:custDataLst>
          </p:nvPr>
        </p:nvSpPr>
        <p:spPr>
          <a:xfrm>
            <a:off x="3696959" y="5005880"/>
            <a:ext cx="2355542" cy="483809"/>
          </a:xfrm>
          <a:prstGeom prst="roundRect">
            <a:avLst>
              <a:gd name="adj" fmla="val 10367"/>
            </a:avLst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2"/>
            </p:custDataLst>
          </p:nvPr>
        </p:nvSpPr>
        <p:spPr>
          <a:xfrm>
            <a:off x="3696959" y="5005880"/>
            <a:ext cx="513482" cy="483809"/>
          </a:xfrm>
          <a:prstGeom prst="roundRect">
            <a:avLst>
              <a:gd name="adj" fmla="val 10367"/>
            </a:avLst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3"/>
            </p:custDataLst>
          </p:nvPr>
        </p:nvSpPr>
        <p:spPr>
          <a:xfrm>
            <a:off x="3768880" y="5068831"/>
            <a:ext cx="364617" cy="33729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31963" y="4037171"/>
            <a:ext cx="4230195" cy="557140"/>
          </a:xfrm>
          <a:prstGeom prst="roundRect">
            <a:avLst>
              <a:gd name="adj" fmla="val 17712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4947" y="4077586"/>
            <a:ext cx="3924537" cy="40011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zh-CN" altLang="en-US"/>
              <a:t>小组成员：牛茹静</a:t>
            </a:r>
            <a:r>
              <a:rPr kumimoji="1" lang="en-US" altLang="zh-CN"/>
              <a:t>39</a:t>
            </a:r>
            <a:r>
              <a:rPr kumimoji="1" lang="zh-CN" altLang="en-US"/>
              <a:t>周怡馨</a:t>
            </a:r>
            <a:r>
              <a:rPr kumimoji="1" lang="en-US" altLang="zh-CN"/>
              <a:t>37</a:t>
            </a:r>
            <a:r>
              <a:rPr kumimoji="1" lang="zh-CN" altLang="en-US"/>
              <a:t>张旭东</a:t>
            </a:r>
            <a:r>
              <a:rPr kumimoji="1" lang="en-US" altLang="zh-CN"/>
              <a:t>23</a:t>
            </a:r>
          </a:p>
        </p:txBody>
      </p:sp>
      <p:sp>
        <p:nvSpPr>
          <p:cNvPr id="22" name="标题 1"/>
          <p:cNvSpPr txBox="1"/>
          <p:nvPr/>
        </p:nvSpPr>
        <p:spPr>
          <a:xfrm>
            <a:off x="1329854" y="1865314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36862" y="1865314"/>
            <a:ext cx="440944" cy="219561"/>
          </a:xfrm>
          <a:custGeom>
            <a:avLst/>
            <a:gdLst>
              <a:gd name="connsiteX0" fmla="*/ 291246 w 440944"/>
              <a:gd name="connsiteY0" fmla="*/ 0 h 219561"/>
              <a:gd name="connsiteX1" fmla="*/ 440944 w 440944"/>
              <a:gd name="connsiteY1" fmla="*/ 0 h 219561"/>
              <a:gd name="connsiteX2" fmla="*/ 391045 w 440944"/>
              <a:gd name="connsiteY2" fmla="*/ 219561 h 219561"/>
              <a:gd name="connsiteX3" fmla="*/ 241346 w 440944"/>
              <a:gd name="connsiteY3" fmla="*/ 219561 h 219561"/>
              <a:gd name="connsiteX4" fmla="*/ 49900 w 440944"/>
              <a:gd name="connsiteY4" fmla="*/ 0 h 219561"/>
              <a:gd name="connsiteX5" fmla="*/ 199598 w 440944"/>
              <a:gd name="connsiteY5" fmla="*/ 0 h 219561"/>
              <a:gd name="connsiteX6" fmla="*/ 149699 w 440944"/>
              <a:gd name="connsiteY6" fmla="*/ 219561 h 219561"/>
              <a:gd name="connsiteX7" fmla="*/ 0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291246" y="0"/>
                </a:moveTo>
                <a:lnTo>
                  <a:pt x="440944" y="0"/>
                </a:lnTo>
                <a:lnTo>
                  <a:pt x="391045" y="219561"/>
                </a:lnTo>
                <a:lnTo>
                  <a:pt x="241346" y="219561"/>
                </a:lnTo>
                <a:close/>
                <a:moveTo>
                  <a:pt x="49900" y="0"/>
                </a:moveTo>
                <a:lnTo>
                  <a:pt x="199598" y="0"/>
                </a:lnTo>
                <a:lnTo>
                  <a:pt x="149699" y="219561"/>
                </a:lnTo>
                <a:lnTo>
                  <a:pt x="0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252056" y="628427"/>
            <a:ext cx="5726760" cy="5823335"/>
            <a:chOff x="6224751" y="601757"/>
            <a:chExt cx="5726760" cy="582333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>
              <a:alphaModFix/>
            </a:blip>
            <a:srcRect/>
            <a:stretch>
              <a:fillRect/>
            </a:stretch>
          </p:blipFill>
          <p:spPr>
            <a:xfrm flipH="1">
              <a:off x="6284366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>
            <a:xfrm>
              <a:off x="10340944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>
              <a:alphaModFix/>
            </a:blip>
            <a:srcRect/>
            <a:stretch>
              <a:fillRect/>
            </a:stretch>
          </p:blipFill>
          <p:spPr>
            <a:xfrm>
              <a:off x="6224751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标题 1"/>
          <p:cNvSpPr txBox="1"/>
          <p:nvPr>
            <p:custDataLst>
              <p:tags r:id="rId4"/>
            </p:custDataLst>
          </p:nvPr>
        </p:nvSpPr>
        <p:spPr>
          <a:xfrm>
            <a:off x="4430956" y="5125157"/>
            <a:ext cx="652620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时间：</a:t>
            </a:r>
            <a:endParaRPr kumimoji="1" lang="zh-CN" altLang="en-US"/>
          </a:p>
        </p:txBody>
      </p:sp>
      <p:sp>
        <p:nvSpPr>
          <p:cNvPr id="33" name="标题 1"/>
          <p:cNvSpPr txBox="1"/>
          <p:nvPr>
            <p:custDataLst>
              <p:tags r:id="rId5"/>
            </p:custDataLst>
          </p:nvPr>
        </p:nvSpPr>
        <p:spPr>
          <a:xfrm>
            <a:off x="5097727" y="5125157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/>
              <a:t>2025.4</a:t>
            </a:r>
          </a:p>
        </p:txBody>
      </p:sp>
      <p:pic>
        <p:nvPicPr>
          <p:cNvPr id="34" name="图片 33"/>
          <p:cNvPicPr/>
          <p:nvPr/>
        </p:nvPicPr>
        <p:blipFill>
          <a:blip r:embed="rId10"/>
          <a:stretch>
            <a:fillRect/>
          </a:stretch>
        </p:blipFill>
        <p:spPr>
          <a:xfrm>
            <a:off x="46990" y="188595"/>
            <a:ext cx="1711325" cy="1589405"/>
          </a:xfrm>
          <a:prstGeom prst="rect">
            <a:avLst/>
          </a:prstGeom>
        </p:spPr>
      </p:pic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9966960" y="5229225"/>
            <a:ext cx="2225040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>
            <a:off x="1760284" y="4040819"/>
            <a:ext cx="1040588" cy="2202113"/>
          </a:xfrm>
          <a:custGeom>
            <a:avLst/>
            <a:gdLst>
              <a:gd name="connsiteX0" fmla="*/ 1040588 w 1040588"/>
              <a:gd name="connsiteY0" fmla="*/ 0 h 2202113"/>
              <a:gd name="connsiteX1" fmla="*/ 1040588 w 1040588"/>
              <a:gd name="connsiteY1" fmla="*/ 2202113 h 2202113"/>
              <a:gd name="connsiteX2" fmla="*/ 546372 w 1040588"/>
              <a:gd name="connsiteY2" fmla="*/ 2202113 h 2202113"/>
              <a:gd name="connsiteX3" fmla="*/ 546372 w 1040588"/>
              <a:gd name="connsiteY3" fmla="*/ 2202112 h 2202113"/>
              <a:gd name="connsiteX4" fmla="*/ 0 w 1040588"/>
              <a:gd name="connsiteY4" fmla="*/ 2193648 h 2202113"/>
              <a:gd name="connsiteX5" fmla="*/ 33867 w 1040588"/>
              <a:gd name="connsiteY5" fmla="*/ 1723121 h 2202113"/>
              <a:gd name="connsiteX6" fmla="*/ 546372 w 1040588"/>
              <a:gd name="connsiteY6" fmla="*/ 1731585 h 2202113"/>
              <a:gd name="connsiteX7" fmla="*/ 546372 w 1040588"/>
              <a:gd name="connsiteY7" fmla="*/ 0 h 2202113"/>
              <a:gd name="connsiteX8" fmla="*/ 1040588 w 1040588"/>
              <a:gd name="connsiteY8" fmla="*/ 0 h 2202113"/>
            </a:gdLst>
            <a:ahLst/>
            <a:cxnLst/>
            <a:rect l="l" t="t" r="r" b="b"/>
            <a:pathLst>
              <a:path w="1040588" h="2202113">
                <a:moveTo>
                  <a:pt x="1040588" y="0"/>
                </a:moveTo>
                <a:lnTo>
                  <a:pt x="1040588" y="2202113"/>
                </a:lnTo>
                <a:lnTo>
                  <a:pt x="546372" y="2202113"/>
                </a:lnTo>
                <a:lnTo>
                  <a:pt x="546372" y="2202112"/>
                </a:lnTo>
                <a:lnTo>
                  <a:pt x="0" y="2193648"/>
                </a:lnTo>
                <a:lnTo>
                  <a:pt x="33867" y="1723121"/>
                </a:lnTo>
                <a:lnTo>
                  <a:pt x="546372" y="1731585"/>
                </a:lnTo>
                <a:lnTo>
                  <a:pt x="546372" y="0"/>
                </a:lnTo>
                <a:lnTo>
                  <a:pt x="1040588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8900000">
            <a:off x="1781747" y="1596833"/>
            <a:ext cx="823702" cy="823702"/>
          </a:xfrm>
          <a:prstGeom prst="roundRect">
            <a:avLst>
              <a:gd name="adj" fmla="val 11667"/>
            </a:avLst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971363" y="1937041"/>
            <a:ext cx="444474" cy="5192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020487" y="1711385"/>
            <a:ext cx="346224" cy="32028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050231" y="1837861"/>
            <a:ext cx="5127999" cy="823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放学后（17:00 - 19:00），学生结束一天课程，有较多时间和精力购物。
周末全天，学生休闲时间充足，校园内人流密集，摆摊效果好。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050231" y="1417283"/>
            <a:ext cx="5127999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黄金时段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8900000">
            <a:off x="3190778" y="3302574"/>
            <a:ext cx="823702" cy="823702"/>
          </a:xfrm>
          <a:prstGeom prst="roundRect">
            <a:avLst>
              <a:gd name="adj" fmla="val 11667"/>
            </a:avLst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3380395" y="3642782"/>
            <a:ext cx="444474" cy="5192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429519" y="3404155"/>
            <a:ext cx="346224" cy="34622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459261" y="3543603"/>
            <a:ext cx="5127999" cy="823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食堂门口，学生用餐后必经之地，人流量大，曝光率高。
宿舍区，靠近学生生活区，方便学生购买，提升购买便利性。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459261" y="3123024"/>
            <a:ext cx="5127999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29D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最佳点位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18900000">
            <a:off x="4757558" y="5045759"/>
            <a:ext cx="823702" cy="823702"/>
          </a:xfrm>
          <a:prstGeom prst="roundRect">
            <a:avLst>
              <a:gd name="adj" fmla="val 11667"/>
            </a:avLst>
          </a:pr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947173" y="5385967"/>
            <a:ext cx="444474" cy="5192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5002930" y="5147340"/>
            <a:ext cx="332960" cy="34622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026042" y="5286788"/>
            <a:ext cx="5127999" cy="823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采用ins风摊位布置，色彩鲜艳、风格清新，吸引学生目光。
摆放整齐，搭配绿植和装饰品，营造温馨氛围，提升购物体验。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026042" y="4866209"/>
            <a:ext cx="5127999" cy="4919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视觉设计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16200000">
            <a:off x="374501" y="3748738"/>
            <a:ext cx="2157274" cy="1616066"/>
          </a:xfrm>
          <a:custGeom>
            <a:avLst/>
            <a:gdLst>
              <a:gd name="connsiteX0" fmla="*/ 2157274 w 2157274"/>
              <a:gd name="connsiteY0" fmla="*/ 0 h 1616066"/>
              <a:gd name="connsiteX1" fmla="*/ 2157274 w 2157274"/>
              <a:gd name="connsiteY1" fmla="*/ 1616066 h 1616066"/>
              <a:gd name="connsiteX2" fmla="*/ 2156457 w 2157274"/>
              <a:gd name="connsiteY2" fmla="*/ 1616066 h 1616066"/>
              <a:gd name="connsiteX3" fmla="*/ 1667691 w 2157274"/>
              <a:gd name="connsiteY3" fmla="*/ 1616066 h 1616066"/>
              <a:gd name="connsiteX4" fmla="*/ 0 w 2157274"/>
              <a:gd name="connsiteY4" fmla="*/ 1616066 h 1616066"/>
              <a:gd name="connsiteX5" fmla="*/ 0 w 2157274"/>
              <a:gd name="connsiteY5" fmla="*/ 1145539 h 1616066"/>
              <a:gd name="connsiteX6" fmla="*/ 1667691 w 2157274"/>
              <a:gd name="connsiteY6" fmla="*/ 1145539 h 1616066"/>
              <a:gd name="connsiteX7" fmla="*/ 1667691 w 2157274"/>
              <a:gd name="connsiteY7" fmla="*/ 0 h 1616066"/>
            </a:gdLst>
            <a:ahLst/>
            <a:cxnLst/>
            <a:rect l="l" t="t" r="r" b="b"/>
            <a:pathLst>
              <a:path w="2157274" h="1616066">
                <a:moveTo>
                  <a:pt x="2157274" y="0"/>
                </a:moveTo>
                <a:lnTo>
                  <a:pt x="2157274" y="1616066"/>
                </a:lnTo>
                <a:lnTo>
                  <a:pt x="2156457" y="1616066"/>
                </a:lnTo>
                <a:lnTo>
                  <a:pt x="1667691" y="1616066"/>
                </a:lnTo>
                <a:lnTo>
                  <a:pt x="0" y="1616066"/>
                </a:lnTo>
                <a:lnTo>
                  <a:pt x="0" y="1145539"/>
                </a:lnTo>
                <a:lnTo>
                  <a:pt x="1667691" y="1145539"/>
                </a:lnTo>
                <a:lnTo>
                  <a:pt x="1667691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5400000">
            <a:off x="-580020" y="2882290"/>
            <a:ext cx="2705100" cy="1761913"/>
          </a:xfrm>
          <a:custGeom>
            <a:avLst/>
            <a:gdLst>
              <a:gd name="connsiteX0" fmla="*/ 0 w 2705100"/>
              <a:gd name="connsiteY0" fmla="*/ 1761913 h 1761913"/>
              <a:gd name="connsiteX1" fmla="*/ 0 w 2705100"/>
              <a:gd name="connsiteY1" fmla="*/ 474980 h 1761913"/>
              <a:gd name="connsiteX2" fmla="*/ 0 w 2705100"/>
              <a:gd name="connsiteY2" fmla="*/ 0 h 1761913"/>
              <a:gd name="connsiteX3" fmla="*/ 494216 w 2705100"/>
              <a:gd name="connsiteY3" fmla="*/ 0 h 1761913"/>
              <a:gd name="connsiteX4" fmla="*/ 2705100 w 2705100"/>
              <a:gd name="connsiteY4" fmla="*/ 0 h 1761913"/>
              <a:gd name="connsiteX5" fmla="*/ 2705100 w 2705100"/>
              <a:gd name="connsiteY5" fmla="*/ 474980 h 1761913"/>
              <a:gd name="connsiteX6" fmla="*/ 494216 w 2705100"/>
              <a:gd name="connsiteY6" fmla="*/ 474980 h 1761913"/>
              <a:gd name="connsiteX7" fmla="*/ 494216 w 2705100"/>
              <a:gd name="connsiteY7" fmla="*/ 1761913 h 1761913"/>
            </a:gdLst>
            <a:ahLst/>
            <a:cxnLst/>
            <a:rect l="l" t="t" r="r" b="b"/>
            <a:pathLst>
              <a:path w="2705100" h="1761913">
                <a:moveTo>
                  <a:pt x="0" y="1761913"/>
                </a:moveTo>
                <a:lnTo>
                  <a:pt x="0" y="474980"/>
                </a:lnTo>
                <a:lnTo>
                  <a:pt x="0" y="0"/>
                </a:lnTo>
                <a:lnTo>
                  <a:pt x="494216" y="0"/>
                </a:lnTo>
                <a:lnTo>
                  <a:pt x="2705100" y="0"/>
                </a:lnTo>
                <a:lnTo>
                  <a:pt x="2705100" y="474980"/>
                </a:lnTo>
                <a:lnTo>
                  <a:pt x="494216" y="474980"/>
                </a:lnTo>
                <a:lnTo>
                  <a:pt x="494216" y="1761913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>
            <a:off x="-574517" y="2334073"/>
            <a:ext cx="2159000" cy="1108287"/>
          </a:xfrm>
          <a:custGeom>
            <a:avLst/>
            <a:gdLst>
              <a:gd name="connsiteX0" fmla="*/ 0 w 2159000"/>
              <a:gd name="connsiteY0" fmla="*/ 1108287 h 1108287"/>
              <a:gd name="connsiteX1" fmla="*/ 0 w 2159000"/>
              <a:gd name="connsiteY1" fmla="*/ 474980 h 1108287"/>
              <a:gd name="connsiteX2" fmla="*/ 0 w 2159000"/>
              <a:gd name="connsiteY2" fmla="*/ 0 h 1108287"/>
              <a:gd name="connsiteX3" fmla="*/ 494216 w 2159000"/>
              <a:gd name="connsiteY3" fmla="*/ 0 h 1108287"/>
              <a:gd name="connsiteX4" fmla="*/ 2159000 w 2159000"/>
              <a:gd name="connsiteY4" fmla="*/ 0 h 1108287"/>
              <a:gd name="connsiteX5" fmla="*/ 2159000 w 2159000"/>
              <a:gd name="connsiteY5" fmla="*/ 474980 h 1108287"/>
              <a:gd name="connsiteX6" fmla="*/ 494216 w 2159000"/>
              <a:gd name="connsiteY6" fmla="*/ 474980 h 1108287"/>
              <a:gd name="connsiteX7" fmla="*/ 494216 w 2159000"/>
              <a:gd name="connsiteY7" fmla="*/ 1108287 h 1108287"/>
            </a:gdLst>
            <a:ahLst/>
            <a:cxnLst/>
            <a:rect l="l" t="t" r="r" b="b"/>
            <a:pathLst>
              <a:path w="2159000" h="1108287">
                <a:moveTo>
                  <a:pt x="0" y="1108287"/>
                </a:moveTo>
                <a:lnTo>
                  <a:pt x="0" y="474980"/>
                </a:lnTo>
                <a:lnTo>
                  <a:pt x="0" y="0"/>
                </a:lnTo>
                <a:lnTo>
                  <a:pt x="494216" y="0"/>
                </a:lnTo>
                <a:lnTo>
                  <a:pt x="2159000" y="0"/>
                </a:lnTo>
                <a:lnTo>
                  <a:pt x="2159000" y="474980"/>
                </a:lnTo>
                <a:lnTo>
                  <a:pt x="494216" y="474980"/>
                </a:lnTo>
                <a:lnTo>
                  <a:pt x="494216" y="1108287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>
            <a:off x="3176221" y="4941146"/>
            <a:ext cx="1758528" cy="2324099"/>
          </a:xfrm>
          <a:custGeom>
            <a:avLst/>
            <a:gdLst>
              <a:gd name="connsiteX0" fmla="*/ 1758528 w 1758528"/>
              <a:gd name="connsiteY0" fmla="*/ 0 h 2324099"/>
              <a:gd name="connsiteX1" fmla="*/ 1758528 w 1758528"/>
              <a:gd name="connsiteY1" fmla="*/ 2324099 h 2324099"/>
              <a:gd name="connsiteX2" fmla="*/ 1524528 w 1758528"/>
              <a:gd name="connsiteY2" fmla="*/ 2324099 h 2324099"/>
              <a:gd name="connsiteX3" fmla="*/ 1524528 w 1758528"/>
              <a:gd name="connsiteY3" fmla="*/ 2324099 h 2324099"/>
              <a:gd name="connsiteX4" fmla="*/ 0 w 1758528"/>
              <a:gd name="connsiteY4" fmla="*/ 2324099 h 2324099"/>
              <a:gd name="connsiteX5" fmla="*/ 0 w 1758528"/>
              <a:gd name="connsiteY5" fmla="*/ 1834516 h 2324099"/>
              <a:gd name="connsiteX6" fmla="*/ 1268945 w 1758528"/>
              <a:gd name="connsiteY6" fmla="*/ 1834516 h 2324099"/>
              <a:gd name="connsiteX7" fmla="*/ 1268945 w 1758528"/>
              <a:gd name="connsiteY7" fmla="*/ 0 h 2324099"/>
            </a:gdLst>
            <a:ahLst/>
            <a:cxnLst/>
            <a:rect l="l" t="t" r="r" b="b"/>
            <a:pathLst>
              <a:path w="1758528" h="2324099">
                <a:moveTo>
                  <a:pt x="1758528" y="0"/>
                </a:moveTo>
                <a:lnTo>
                  <a:pt x="1758528" y="2324099"/>
                </a:lnTo>
                <a:lnTo>
                  <a:pt x="1524528" y="2324099"/>
                </a:lnTo>
                <a:lnTo>
                  <a:pt x="1524528" y="2324099"/>
                </a:lnTo>
                <a:lnTo>
                  <a:pt x="0" y="2324099"/>
                </a:lnTo>
                <a:lnTo>
                  <a:pt x="0" y="1834516"/>
                </a:lnTo>
                <a:lnTo>
                  <a:pt x="1268945" y="1834516"/>
                </a:lnTo>
                <a:lnTo>
                  <a:pt x="1268945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16200000">
            <a:off x="1993427" y="5014382"/>
            <a:ext cx="1758528" cy="2162384"/>
          </a:xfrm>
          <a:custGeom>
            <a:avLst/>
            <a:gdLst>
              <a:gd name="connsiteX0" fmla="*/ 1758528 w 1758528"/>
              <a:gd name="connsiteY0" fmla="*/ 0 h 2324099"/>
              <a:gd name="connsiteX1" fmla="*/ 1758528 w 1758528"/>
              <a:gd name="connsiteY1" fmla="*/ 2324099 h 2324099"/>
              <a:gd name="connsiteX2" fmla="*/ 1524528 w 1758528"/>
              <a:gd name="connsiteY2" fmla="*/ 2324099 h 2324099"/>
              <a:gd name="connsiteX3" fmla="*/ 1524528 w 1758528"/>
              <a:gd name="connsiteY3" fmla="*/ 2324099 h 2324099"/>
              <a:gd name="connsiteX4" fmla="*/ 0 w 1758528"/>
              <a:gd name="connsiteY4" fmla="*/ 2324099 h 2324099"/>
              <a:gd name="connsiteX5" fmla="*/ 0 w 1758528"/>
              <a:gd name="connsiteY5" fmla="*/ 1834516 h 2324099"/>
              <a:gd name="connsiteX6" fmla="*/ 1268945 w 1758528"/>
              <a:gd name="connsiteY6" fmla="*/ 1834516 h 2324099"/>
              <a:gd name="connsiteX7" fmla="*/ 1268945 w 1758528"/>
              <a:gd name="connsiteY7" fmla="*/ 0 h 2324099"/>
            </a:gdLst>
            <a:ahLst/>
            <a:cxnLst/>
            <a:rect l="l" t="t" r="r" b="b"/>
            <a:pathLst>
              <a:path w="1758528" h="2324099">
                <a:moveTo>
                  <a:pt x="1758528" y="0"/>
                </a:moveTo>
                <a:lnTo>
                  <a:pt x="1758528" y="2324099"/>
                </a:lnTo>
                <a:lnTo>
                  <a:pt x="1524528" y="2324099"/>
                </a:lnTo>
                <a:lnTo>
                  <a:pt x="1524528" y="2324099"/>
                </a:lnTo>
                <a:lnTo>
                  <a:pt x="0" y="2324099"/>
                </a:lnTo>
                <a:lnTo>
                  <a:pt x="0" y="1834516"/>
                </a:lnTo>
                <a:lnTo>
                  <a:pt x="1268945" y="1834516"/>
                </a:lnTo>
                <a:lnTo>
                  <a:pt x="1268945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摆摊策略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1452018"/>
            <a:ext cx="3489126" cy="4096579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90094" y="1617485"/>
            <a:ext cx="3244841" cy="4194897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78100" y="1742188"/>
            <a:ext cx="832203" cy="524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78102" y="3139543"/>
            <a:ext cx="2890712" cy="221712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与本地花市供应商建立长期合作关系，确保鲜花品质和供应稳定性。
定期采购，根据销售数据调整采购量，降低库存成本。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812733" y="1720200"/>
            <a:ext cx="112169" cy="11079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78104" y="2355488"/>
            <a:ext cx="2890712" cy="695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29D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本地花市批发合作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337537" y="1452018"/>
            <a:ext cx="3489126" cy="4096579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467229" y="1617485"/>
            <a:ext cx="3244841" cy="4194897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655239" y="3139543"/>
            <a:ext cx="2890712" cy="221712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实行预售制，提前了解顾客需求，按需采购，减少库存积压。
定量采购，根据历史销售数据和市场预测，精准控制采购量，降低损耗。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489869" y="1720200"/>
            <a:ext cx="112169" cy="11079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655240" y="2355488"/>
            <a:ext cx="2890712" cy="695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29D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损耗控制方案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029774" y="1452018"/>
            <a:ext cx="3489126" cy="4096579"/>
          </a:xfrm>
          <a:prstGeom prst="round2Diag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159467" y="1617485"/>
            <a:ext cx="3244841" cy="4194897"/>
          </a:xfrm>
          <a:prstGeom prst="round2Diag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347475" y="1742188"/>
            <a:ext cx="832203" cy="524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347477" y="3139543"/>
            <a:ext cx="2890712" cy="221712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采购时严格挑选鲜花，确保品质优良，无病虫害和枯萎现象。
建立质量追溯体系，对鲜花来源和采购过程进行记录，确保可追溯。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182107" y="1720200"/>
            <a:ext cx="112169" cy="110793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347478" y="2355488"/>
            <a:ext cx="2890712" cy="69524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29D13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质量把控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4655240" y="1742188"/>
            <a:ext cx="832203" cy="524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3200">
                <a:ln w="15875">
                  <a:solidFill>
                    <a:srgbClr val="0068B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供应链管理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5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flipH="1">
            <a:off x="339612" y="407509"/>
            <a:ext cx="11518648" cy="6042982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508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332916" y="1791699"/>
            <a:ext cx="11518648" cy="4592610"/>
          </a:xfrm>
          <a:custGeom>
            <a:avLst/>
            <a:gdLst>
              <a:gd name="connsiteX0" fmla="*/ 7019176 w 11518648"/>
              <a:gd name="connsiteY0" fmla="*/ 273 h 4592610"/>
              <a:gd name="connsiteX1" fmla="*/ 11518648 w 11518648"/>
              <a:gd name="connsiteY1" fmla="*/ 277512 h 4592610"/>
              <a:gd name="connsiteX2" fmla="*/ 11518648 w 11518648"/>
              <a:gd name="connsiteY2" fmla="*/ 4315098 h 4592610"/>
              <a:gd name="connsiteX3" fmla="*/ 5759324 w 11518648"/>
              <a:gd name="connsiteY3" fmla="*/ 4315098 h 4592610"/>
              <a:gd name="connsiteX4" fmla="*/ 0 w 11518648"/>
              <a:gd name="connsiteY4" fmla="*/ 4315098 h 4592610"/>
              <a:gd name="connsiteX5" fmla="*/ 0 w 11518648"/>
              <a:gd name="connsiteY5" fmla="*/ 881036 h 4592610"/>
              <a:gd name="connsiteX6" fmla="*/ 190552 w 11518648"/>
              <a:gd name="connsiteY6" fmla="*/ 953689 h 4592610"/>
              <a:gd name="connsiteX7" fmla="*/ 2498886 w 11518648"/>
              <a:gd name="connsiteY7" fmla="*/ 1285019 h 4592610"/>
              <a:gd name="connsiteX8" fmla="*/ 5697041 w 11518648"/>
              <a:gd name="connsiteY8" fmla="*/ 381770 h 4592610"/>
              <a:gd name="connsiteX9" fmla="*/ 5738859 w 11518648"/>
              <a:gd name="connsiteY9" fmla="*/ 286820 h 4592610"/>
              <a:gd name="connsiteX10" fmla="*/ 5759324 w 11518648"/>
              <a:gd name="connsiteY10" fmla="*/ 277512 h 4592610"/>
              <a:gd name="connsiteX11" fmla="*/ 7019176 w 11518648"/>
              <a:gd name="connsiteY11" fmla="*/ 273 h 4592610"/>
            </a:gdLst>
            <a:ahLst/>
            <a:cxnLst/>
            <a:rect l="l" t="t" r="r" b="b"/>
            <a:pathLst>
              <a:path w="11518648" h="4592610">
                <a:moveTo>
                  <a:pt x="7019176" y="273"/>
                </a:moveTo>
                <a:cubicBezTo>
                  <a:pt x="8519000" y="19342"/>
                  <a:pt x="10018824" y="1028551"/>
                  <a:pt x="11518648" y="277512"/>
                </a:cubicBezTo>
                <a:lnTo>
                  <a:pt x="11518648" y="4315098"/>
                </a:lnTo>
                <a:cubicBezTo>
                  <a:pt x="9598873" y="5276428"/>
                  <a:pt x="7679099" y="3353768"/>
                  <a:pt x="5759324" y="4315098"/>
                </a:cubicBezTo>
                <a:cubicBezTo>
                  <a:pt x="3839549" y="5276428"/>
                  <a:pt x="1919775" y="3353768"/>
                  <a:pt x="0" y="4315098"/>
                </a:cubicBezTo>
                <a:lnTo>
                  <a:pt x="0" y="881036"/>
                </a:lnTo>
                <a:lnTo>
                  <a:pt x="190552" y="953689"/>
                </a:lnTo>
                <a:cubicBezTo>
                  <a:pt x="781307" y="1158402"/>
                  <a:pt x="1597426" y="1285019"/>
                  <a:pt x="2498886" y="1285019"/>
                </a:cubicBezTo>
                <a:cubicBezTo>
                  <a:pt x="4076442" y="1285019"/>
                  <a:pt x="5392640" y="897253"/>
                  <a:pt x="5697041" y="381770"/>
                </a:cubicBezTo>
                <a:lnTo>
                  <a:pt x="5738859" y="286820"/>
                </a:lnTo>
                <a:lnTo>
                  <a:pt x="5759324" y="277512"/>
                </a:lnTo>
                <a:cubicBezTo>
                  <a:pt x="6179275" y="67221"/>
                  <a:pt x="6599226" y="-5066"/>
                  <a:pt x="7019176" y="2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227772" y="3259122"/>
            <a:ext cx="5248520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市场分析与竞争优势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38763" y="601757"/>
            <a:ext cx="5726760" cy="5823335"/>
            <a:chOff x="238763" y="601757"/>
            <a:chExt cx="5726760" cy="582333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 flipH="1">
              <a:off x="298378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4354956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238763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标题 1"/>
          <p:cNvSpPr txBox="1"/>
          <p:nvPr/>
        </p:nvSpPr>
        <p:spPr>
          <a:xfrm>
            <a:off x="7730440" y="2166332"/>
            <a:ext cx="269651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88599" y="1188432"/>
            <a:ext cx="1587330" cy="20858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208574" y="5068932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0937868" y="5068932"/>
            <a:ext cx="440944" cy="219561"/>
          </a:xfrm>
          <a:custGeom>
            <a:avLst/>
            <a:gdLst>
              <a:gd name="connsiteX0" fmla="*/ 199598 w 440944"/>
              <a:gd name="connsiteY0" fmla="*/ 0 h 219561"/>
              <a:gd name="connsiteX1" fmla="*/ 49900 w 440944"/>
              <a:gd name="connsiteY1" fmla="*/ 0 h 219561"/>
              <a:gd name="connsiteX2" fmla="*/ 0 w 440944"/>
              <a:gd name="connsiteY2" fmla="*/ 219561 h 219561"/>
              <a:gd name="connsiteX3" fmla="*/ 149699 w 440944"/>
              <a:gd name="connsiteY3" fmla="*/ 219561 h 219561"/>
              <a:gd name="connsiteX4" fmla="*/ 440944 w 440944"/>
              <a:gd name="connsiteY4" fmla="*/ 0 h 219561"/>
              <a:gd name="connsiteX5" fmla="*/ 291246 w 440944"/>
              <a:gd name="connsiteY5" fmla="*/ 0 h 219561"/>
              <a:gd name="connsiteX6" fmla="*/ 241346 w 440944"/>
              <a:gd name="connsiteY6" fmla="*/ 219561 h 219561"/>
              <a:gd name="connsiteX7" fmla="*/ 391045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199598" y="0"/>
                </a:moveTo>
                <a:lnTo>
                  <a:pt x="49900" y="0"/>
                </a:lnTo>
                <a:lnTo>
                  <a:pt x="0" y="219561"/>
                </a:lnTo>
                <a:lnTo>
                  <a:pt x="149699" y="219561"/>
                </a:lnTo>
                <a:close/>
                <a:moveTo>
                  <a:pt x="440944" y="0"/>
                </a:moveTo>
                <a:lnTo>
                  <a:pt x="291246" y="0"/>
                </a:lnTo>
                <a:lnTo>
                  <a:pt x="241346" y="219561"/>
                </a:lnTo>
                <a:lnTo>
                  <a:pt x="391045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>
            <a:off x="1855943" y="2143482"/>
            <a:ext cx="936000" cy="936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963943" y="2325636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7943" y="2616453"/>
            <a:ext cx="3312000" cy="306000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17500" dir="540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>
            <a:off x="5621650" y="1587947"/>
            <a:ext cx="936000" cy="936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729650" y="1770103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33650" y="2060917"/>
            <a:ext cx="3312000" cy="306000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17500" dir="540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9394899" y="2143482"/>
            <a:ext cx="936000" cy="9360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502900" y="2325636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06900" y="2616453"/>
            <a:ext cx="3312000" cy="3060000"/>
          </a:xfrm>
          <a:prstGeom prst="roundRect">
            <a:avLst>
              <a:gd name="adj" fmla="val 7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317500" dir="540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83943" y="2768600"/>
            <a:ext cx="2880000" cy="5819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学生群体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83943" y="3461176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情侣：节日送花需求大，注重花束品质和创意，追求浪漫氛围。
闺蜜：日常互赠鲜花，表达友情，对价格敏感，注重性价比。
班级活动：活动装饰需求多，对花束数量和种类有要求，采购量大。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4649650" y="2146300"/>
            <a:ext cx="2880000" cy="66621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教师群体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649650" y="2923155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办公室装饰：对鲜花品质和种类有较高要求，注重美观和持久性。
节日礼品：教师节等节日，学生送花表达敬意，对花束包装和寓意有要求。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422900" y="2705100"/>
            <a:ext cx="2880000" cy="64543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校园社团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422900" y="3461176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活动布置：社团活动多，对鲜花需求量大，注重花束的整体效果和创意。
社团成员福利：社团内部成员互赠鲜花，对价格和品质有平衡需求。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68020" y="39305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817756" y="414452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目标客群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75759" y="1541704"/>
            <a:ext cx="3364713" cy="4577977"/>
          </a:xfrm>
          <a:prstGeom prst="roundRect">
            <a:avLst>
              <a:gd name="adj" fmla="val 719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80301" y="2854825"/>
            <a:ext cx="2974578" cy="30811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价格优势：校外花店成本高，价格相对较高；校园鲜花地摊成本低，价格更具竞争力。
便捷性：校外花店距离远，学生购买不便；校园鲜花地摊设在校园内，方便学生随时购买。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23030" y="2328455"/>
            <a:ext cx="3063660" cy="3971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68475" y="1556123"/>
            <a:ext cx="3364712" cy="4577977"/>
          </a:xfrm>
          <a:prstGeom prst="roundRect">
            <a:avLst>
              <a:gd name="adj" fmla="val 719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363543" y="2869244"/>
            <a:ext cx="2974578" cy="30811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产品独特性：校园内其他摆摊多为小吃、日用品等，鲜花地摊产品独特，具有差异化竞争优势。
专业性：团队成员具备相关专业知识，花束制作和养护更专业，产品质量有保障。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76854" y="1556123"/>
            <a:ext cx="3364712" cy="4577977"/>
          </a:xfrm>
          <a:prstGeom prst="roundRect">
            <a:avLst>
              <a:gd name="adj" fmla="val 719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671922" y="2869244"/>
            <a:ext cx="2974578" cy="30811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即时满足感：线上平台配送时间长，无法满足学生即时需求；校园鲜花地摊可现场购买，即时满足。
个性化服务：线上平台服务相对标准化；校园鲜花地摊可提供个性化定制服务，满足学生多样化需求。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624125" y="2328455"/>
            <a:ext cx="3063660" cy="3971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574387" y="2328456"/>
            <a:ext cx="3169646" cy="39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对比线上平台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315746" y="2328455"/>
            <a:ext cx="3063660" cy="3971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8266008" y="2328456"/>
            <a:ext cx="3169646" cy="39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对比校园内其他摆摊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23030" y="2328456"/>
            <a:ext cx="3063660" cy="39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对比校外花店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978395" y="1184892"/>
            <a:ext cx="978390" cy="978390"/>
          </a:xfrm>
          <a:prstGeom prst="ellipse">
            <a:avLst/>
          </a:prstGeom>
          <a:solidFill>
            <a:schemeClr val="accent2"/>
          </a:solidFill>
          <a:ln w="76200" cap="flat">
            <a:solidFill>
              <a:schemeClr val="accent2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2224454" y="1430951"/>
            <a:ext cx="486271" cy="486271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670016" y="1196175"/>
            <a:ext cx="978390" cy="978390"/>
          </a:xfrm>
          <a:prstGeom prst="ellipse">
            <a:avLst/>
          </a:prstGeom>
          <a:solidFill>
            <a:schemeClr val="accent1"/>
          </a:solidFill>
          <a:ln w="7620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 flipV="1">
            <a:off x="5914428" y="1448484"/>
            <a:ext cx="489566" cy="473772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361637" y="1212518"/>
            <a:ext cx="978390" cy="978390"/>
          </a:xfrm>
          <a:prstGeom prst="ellipse">
            <a:avLst/>
          </a:prstGeom>
          <a:solidFill>
            <a:schemeClr val="accent2"/>
          </a:solidFill>
          <a:ln w="76200" cap="flat">
            <a:solidFill>
              <a:schemeClr val="accent2">
                <a:lumMod val="20000"/>
                <a:lumOff val="8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598637" y="1468414"/>
            <a:ext cx="504390" cy="466597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竞品对比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405130"/>
            <a:ext cx="6126480" cy="5410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5280" y="476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竞争优势：智能</a:t>
            </a:r>
            <a:r>
              <a:rPr lang="en-US" altLang="zh-CN"/>
              <a:t>AI</a:t>
            </a:r>
            <a:r>
              <a:rPr lang="zh-CN" altLang="en-US"/>
              <a:t>重构传统购花流程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9425" y="1125220"/>
            <a:ext cx="1014920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比方说：我们致力于打造校园场景下的智能化鲜花服务系统，通过</a:t>
            </a:r>
            <a:r>
              <a:rPr lang="en-US" altLang="zh-CN" dirty="0"/>
              <a:t>AI</a:t>
            </a:r>
            <a:r>
              <a:rPr lang="zh-CN" altLang="en-US" dirty="0"/>
              <a:t>技术重构传统购花流程。项目聚焦三大核心功能：</a:t>
            </a:r>
          </a:p>
          <a:p>
            <a:r>
              <a:rPr lang="en-US" altLang="zh-CN" dirty="0"/>
              <a:t>1. </a:t>
            </a:r>
            <a:r>
              <a:rPr lang="zh-CN" altLang="en-US" dirty="0"/>
              <a:t>智能场景定制（</a:t>
            </a:r>
            <a:r>
              <a:rPr lang="en-US" altLang="zh-CN" dirty="0"/>
              <a:t>Smart Scene Builder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采用问卷交互</a:t>
            </a:r>
            <a:r>
              <a:rPr lang="en-US" altLang="zh-CN" dirty="0"/>
              <a:t>+</a:t>
            </a:r>
            <a:r>
              <a:rPr lang="zh-CN" altLang="en-US" dirty="0"/>
              <a:t>语义分析技术，解析用户需求关键词（如</a:t>
            </a:r>
            <a:r>
              <a:rPr lang="en-US" altLang="zh-CN" dirty="0"/>
              <a:t>"</a:t>
            </a:r>
            <a:r>
              <a:rPr lang="zh-CN" altLang="en-US" dirty="0"/>
              <a:t>表白急救</a:t>
            </a:r>
            <a:r>
              <a:rPr lang="en-US" altLang="zh-CN" dirty="0"/>
              <a:t>""</a:t>
            </a:r>
            <a:r>
              <a:rPr lang="zh-CN" altLang="en-US" dirty="0"/>
              <a:t>社团招新装饰</a:t>
            </a:r>
            <a:r>
              <a:rPr lang="en-US" altLang="zh-CN" dirty="0"/>
              <a:t>"</a:t>
            </a:r>
            <a:r>
              <a:rPr lang="zh-CN" altLang="en-US" dirty="0"/>
              <a:t>等校园高频场景）</a:t>
            </a:r>
          </a:p>
          <a:p>
            <a:r>
              <a:rPr lang="zh-CN" altLang="en-US" dirty="0"/>
              <a:t>内置</a:t>
            </a:r>
            <a:r>
              <a:rPr lang="en-US" altLang="zh-CN" dirty="0"/>
              <a:t>200+</a:t>
            </a:r>
            <a:r>
              <a:rPr lang="zh-CN" altLang="en-US" dirty="0"/>
              <a:t>校园活动模板库（毕业季</a:t>
            </a:r>
            <a:r>
              <a:rPr lang="en-US" altLang="zh-CN" dirty="0"/>
              <a:t>/</a:t>
            </a:r>
            <a:r>
              <a:rPr lang="zh-CN" altLang="en-US" dirty="0"/>
              <a:t>校庆日</a:t>
            </a:r>
            <a:r>
              <a:rPr lang="en-US" altLang="zh-CN" dirty="0"/>
              <a:t>/</a:t>
            </a:r>
            <a:r>
              <a:rPr lang="zh-CN" altLang="en-US" dirty="0"/>
              <a:t>社团活动等），结合天气数据、场地尺寸自动推荐花艺方案可视化</a:t>
            </a:r>
            <a:r>
              <a:rPr lang="en-US" altLang="zh-CN" dirty="0"/>
              <a:t>3D</a:t>
            </a:r>
            <a:r>
              <a:rPr lang="zh-CN" altLang="en-US" dirty="0"/>
              <a:t>预览功能，支持实时调整花材配色与预算（学生价格区间锁定</a:t>
            </a:r>
            <a:r>
              <a:rPr lang="en-US" altLang="zh-CN" dirty="0"/>
              <a:t>50-300</a:t>
            </a:r>
            <a:r>
              <a:rPr lang="zh-CN" altLang="en-US" dirty="0"/>
              <a:t>元）</a:t>
            </a:r>
          </a:p>
          <a:p>
            <a:r>
              <a:rPr lang="en-US" altLang="zh-CN" dirty="0"/>
              <a:t>2. </a:t>
            </a:r>
            <a:r>
              <a:rPr lang="zh-CN" altLang="en-US" dirty="0"/>
              <a:t>极速路径规划（</a:t>
            </a:r>
            <a:r>
              <a:rPr lang="en-US" altLang="zh-CN" dirty="0"/>
              <a:t>Campus Flash Routing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集成校园地图数据（教学楼</a:t>
            </a:r>
            <a:r>
              <a:rPr lang="en-US" altLang="zh-CN" dirty="0"/>
              <a:t>/</a:t>
            </a:r>
            <a:r>
              <a:rPr lang="zh-CN" altLang="en-US" dirty="0"/>
              <a:t>宿舍区坐标建模），开发步行优先的配送算法</a:t>
            </a:r>
          </a:p>
          <a:p>
            <a:r>
              <a:rPr lang="zh-CN" altLang="en-US" dirty="0"/>
              <a:t>动态调配勤工俭学配送员，结合课程表空档期智能派单</a:t>
            </a:r>
          </a:p>
          <a:p>
            <a:r>
              <a:rPr lang="zh-CN" altLang="en-US" dirty="0"/>
              <a:t>独创</a:t>
            </a:r>
            <a:r>
              <a:rPr lang="en-US" altLang="zh-CN" dirty="0"/>
              <a:t>"</a:t>
            </a:r>
            <a:r>
              <a:rPr lang="zh-CN" altLang="en-US" dirty="0"/>
              <a:t>课间</a:t>
            </a:r>
            <a:r>
              <a:rPr lang="en-US" altLang="zh-CN" dirty="0"/>
              <a:t>10</a:t>
            </a:r>
            <a:r>
              <a:rPr lang="zh-CN" altLang="en-US" dirty="0"/>
              <a:t>分钟送达</a:t>
            </a:r>
            <a:r>
              <a:rPr lang="en-US" altLang="zh-CN" dirty="0"/>
              <a:t>"</a:t>
            </a:r>
            <a:r>
              <a:rPr lang="zh-CN" altLang="en-US" dirty="0"/>
              <a:t>模式，通过教学楼人流热力图避开拥堵路段</a:t>
            </a:r>
          </a:p>
          <a:p>
            <a:r>
              <a:rPr lang="en-US" altLang="zh-CN" dirty="0"/>
              <a:t>3. AI</a:t>
            </a:r>
            <a:r>
              <a:rPr lang="zh-CN" altLang="en-US" dirty="0"/>
              <a:t>花艺参谋（</a:t>
            </a:r>
            <a:r>
              <a:rPr lang="en-US" altLang="zh-CN" dirty="0"/>
              <a:t>Floral AI Assistant</a:t>
            </a:r>
            <a:r>
              <a:rPr lang="zh-CN" altLang="en-US" dirty="0"/>
              <a:t>）</a:t>
            </a:r>
          </a:p>
          <a:p>
            <a:r>
              <a:rPr lang="zh-CN" altLang="en-US" dirty="0"/>
              <a:t>训练专属花卉美学模型，学习</a:t>
            </a:r>
            <a:r>
              <a:rPr lang="en-US" altLang="zh-CN" dirty="0"/>
              <a:t>3000+</a:t>
            </a:r>
            <a:r>
              <a:rPr lang="zh-CN" altLang="en-US" dirty="0"/>
              <a:t>校园场景成功案例</a:t>
            </a:r>
          </a:p>
          <a:p>
            <a:r>
              <a:rPr lang="zh-CN" altLang="en-US" dirty="0"/>
              <a:t>提供</a:t>
            </a:r>
            <a:r>
              <a:rPr lang="en-US" altLang="zh-CN" dirty="0"/>
              <a:t>"</a:t>
            </a:r>
            <a:r>
              <a:rPr lang="zh-CN" altLang="en-US" dirty="0"/>
              <a:t>低成本高效果</a:t>
            </a:r>
            <a:r>
              <a:rPr lang="en-US" altLang="zh-CN" dirty="0"/>
              <a:t>"</a:t>
            </a:r>
            <a:r>
              <a:rPr lang="zh-CN" altLang="en-US" dirty="0"/>
              <a:t>方案：识别可替换的平价花材组合</a:t>
            </a:r>
          </a:p>
          <a:p>
            <a:r>
              <a:rPr lang="zh-CN" altLang="en-US" dirty="0"/>
              <a:t>开放</a:t>
            </a:r>
            <a:r>
              <a:rPr lang="en-US" altLang="zh-CN" dirty="0"/>
              <a:t>DIY</a:t>
            </a:r>
            <a:r>
              <a:rPr lang="zh-CN" altLang="en-US" dirty="0"/>
              <a:t>模式：上传场地照片即可生成虚拟花艺效果图</a:t>
            </a:r>
          </a:p>
          <a:p>
            <a:r>
              <a:rPr lang="zh-CN" altLang="en-US" dirty="0"/>
              <a:t>落地优势：</a:t>
            </a:r>
          </a:p>
          <a:p>
            <a:r>
              <a:rPr lang="zh-CN" altLang="en-US" dirty="0"/>
              <a:t>轻量化技术架构：基于微信小程序开发，调用成熟</a:t>
            </a:r>
            <a:r>
              <a:rPr lang="en-US" altLang="zh-CN" dirty="0"/>
              <a:t>AI</a:t>
            </a:r>
            <a:r>
              <a:rPr lang="zh-CN" altLang="en-US" dirty="0"/>
              <a:t>接口（如百度</a:t>
            </a:r>
            <a:r>
              <a:rPr lang="en-US" altLang="zh-CN" dirty="0" err="1"/>
              <a:t>PaddleNLP</a:t>
            </a:r>
            <a:r>
              <a:rPr lang="zh-CN" altLang="en-US" dirty="0"/>
              <a:t>）降低研发成本</a:t>
            </a:r>
          </a:p>
          <a:p>
            <a:r>
              <a:rPr lang="zh-CN" altLang="en-US" dirty="0"/>
              <a:t>精准需求捕捉：深度绑定校园场景（表白率分析</a:t>
            </a:r>
            <a:r>
              <a:rPr lang="en-US" altLang="zh-CN" dirty="0"/>
              <a:t>/</a:t>
            </a:r>
            <a:r>
              <a:rPr lang="zh-CN" altLang="en-US" dirty="0"/>
              <a:t>社团活动日历</a:t>
            </a:r>
            <a:r>
              <a:rPr lang="en-US" altLang="zh-CN" dirty="0"/>
              <a:t>/</a:t>
            </a:r>
            <a:r>
              <a:rPr lang="zh-CN" altLang="en-US" dirty="0"/>
              <a:t>考试周减压需求）</a:t>
            </a:r>
          </a:p>
          <a:p>
            <a:r>
              <a:rPr lang="zh-CN" altLang="en-US" dirty="0"/>
              <a:t>资源复用模式：与校园花店联营，共享库存与配送人力</a:t>
            </a:r>
          </a:p>
          <a:p>
            <a:r>
              <a:rPr lang="zh-CN" altLang="en-US" dirty="0"/>
              <a:t>情感价值强化：开发</a:t>
            </a:r>
            <a:r>
              <a:rPr lang="en-US" altLang="zh-CN" dirty="0"/>
              <a:t>"</a:t>
            </a:r>
            <a:r>
              <a:rPr lang="zh-CN" altLang="en-US" dirty="0"/>
              <a:t>鲜花盲盒</a:t>
            </a:r>
            <a:r>
              <a:rPr lang="en-US" altLang="zh-CN" dirty="0"/>
              <a:t>""</a:t>
            </a:r>
            <a:r>
              <a:rPr lang="zh-CN" altLang="en-US" dirty="0"/>
              <a:t>班级记忆花墙</a:t>
            </a:r>
            <a:r>
              <a:rPr lang="en-US" altLang="zh-CN" dirty="0"/>
              <a:t>"</a:t>
            </a:r>
            <a:r>
              <a:rPr lang="zh-CN" altLang="en-US" dirty="0"/>
              <a:t>等社交功能</a:t>
            </a:r>
          </a:p>
        </p:txBody>
      </p: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8112125" y="2976880"/>
            <a:ext cx="1613535" cy="1651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350" y="3837940"/>
            <a:ext cx="2062480" cy="29178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5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flipH="1">
            <a:off x="339612" y="407509"/>
            <a:ext cx="11518648" cy="6042982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508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332916" y="1791699"/>
            <a:ext cx="11518648" cy="4592610"/>
          </a:xfrm>
          <a:custGeom>
            <a:avLst/>
            <a:gdLst>
              <a:gd name="connsiteX0" fmla="*/ 7019176 w 11518648"/>
              <a:gd name="connsiteY0" fmla="*/ 273 h 4592610"/>
              <a:gd name="connsiteX1" fmla="*/ 11518648 w 11518648"/>
              <a:gd name="connsiteY1" fmla="*/ 277512 h 4592610"/>
              <a:gd name="connsiteX2" fmla="*/ 11518648 w 11518648"/>
              <a:gd name="connsiteY2" fmla="*/ 4315098 h 4592610"/>
              <a:gd name="connsiteX3" fmla="*/ 5759324 w 11518648"/>
              <a:gd name="connsiteY3" fmla="*/ 4315098 h 4592610"/>
              <a:gd name="connsiteX4" fmla="*/ 0 w 11518648"/>
              <a:gd name="connsiteY4" fmla="*/ 4315098 h 4592610"/>
              <a:gd name="connsiteX5" fmla="*/ 0 w 11518648"/>
              <a:gd name="connsiteY5" fmla="*/ 881036 h 4592610"/>
              <a:gd name="connsiteX6" fmla="*/ 190552 w 11518648"/>
              <a:gd name="connsiteY6" fmla="*/ 953689 h 4592610"/>
              <a:gd name="connsiteX7" fmla="*/ 2498886 w 11518648"/>
              <a:gd name="connsiteY7" fmla="*/ 1285019 h 4592610"/>
              <a:gd name="connsiteX8" fmla="*/ 5697041 w 11518648"/>
              <a:gd name="connsiteY8" fmla="*/ 381770 h 4592610"/>
              <a:gd name="connsiteX9" fmla="*/ 5738859 w 11518648"/>
              <a:gd name="connsiteY9" fmla="*/ 286820 h 4592610"/>
              <a:gd name="connsiteX10" fmla="*/ 5759324 w 11518648"/>
              <a:gd name="connsiteY10" fmla="*/ 277512 h 4592610"/>
              <a:gd name="connsiteX11" fmla="*/ 7019176 w 11518648"/>
              <a:gd name="connsiteY11" fmla="*/ 273 h 4592610"/>
            </a:gdLst>
            <a:ahLst/>
            <a:cxnLst/>
            <a:rect l="l" t="t" r="r" b="b"/>
            <a:pathLst>
              <a:path w="11518648" h="4592610">
                <a:moveTo>
                  <a:pt x="7019176" y="273"/>
                </a:moveTo>
                <a:cubicBezTo>
                  <a:pt x="8519000" y="19342"/>
                  <a:pt x="10018824" y="1028551"/>
                  <a:pt x="11518648" y="277512"/>
                </a:cubicBezTo>
                <a:lnTo>
                  <a:pt x="11518648" y="4315098"/>
                </a:lnTo>
                <a:cubicBezTo>
                  <a:pt x="9598873" y="5276428"/>
                  <a:pt x="7679099" y="3353768"/>
                  <a:pt x="5759324" y="4315098"/>
                </a:cubicBezTo>
                <a:cubicBezTo>
                  <a:pt x="3839549" y="5276428"/>
                  <a:pt x="1919775" y="3353768"/>
                  <a:pt x="0" y="4315098"/>
                </a:cubicBezTo>
                <a:lnTo>
                  <a:pt x="0" y="881036"/>
                </a:lnTo>
                <a:lnTo>
                  <a:pt x="190552" y="953689"/>
                </a:lnTo>
                <a:cubicBezTo>
                  <a:pt x="781307" y="1158402"/>
                  <a:pt x="1597426" y="1285019"/>
                  <a:pt x="2498886" y="1285019"/>
                </a:cubicBezTo>
                <a:cubicBezTo>
                  <a:pt x="4076442" y="1285019"/>
                  <a:pt x="5392640" y="897253"/>
                  <a:pt x="5697041" y="381770"/>
                </a:cubicBezTo>
                <a:lnTo>
                  <a:pt x="5738859" y="286820"/>
                </a:lnTo>
                <a:lnTo>
                  <a:pt x="5759324" y="277512"/>
                </a:lnTo>
                <a:cubicBezTo>
                  <a:pt x="6179275" y="67221"/>
                  <a:pt x="6599226" y="-5066"/>
                  <a:pt x="7019176" y="2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227772" y="3259122"/>
            <a:ext cx="5248520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财务计划与风险控制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38763" y="601757"/>
            <a:ext cx="5726760" cy="5823335"/>
            <a:chOff x="238763" y="601757"/>
            <a:chExt cx="5726760" cy="582333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 flipH="1">
              <a:off x="298378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4354956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238763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标题 1"/>
          <p:cNvSpPr txBox="1"/>
          <p:nvPr/>
        </p:nvSpPr>
        <p:spPr>
          <a:xfrm>
            <a:off x="7730440" y="2166332"/>
            <a:ext cx="269651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88599" y="1188432"/>
            <a:ext cx="1587330" cy="20858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05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208574" y="5068932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0937868" y="5068932"/>
            <a:ext cx="440944" cy="219561"/>
          </a:xfrm>
          <a:custGeom>
            <a:avLst/>
            <a:gdLst>
              <a:gd name="connsiteX0" fmla="*/ 199598 w 440944"/>
              <a:gd name="connsiteY0" fmla="*/ 0 h 219561"/>
              <a:gd name="connsiteX1" fmla="*/ 49900 w 440944"/>
              <a:gd name="connsiteY1" fmla="*/ 0 h 219561"/>
              <a:gd name="connsiteX2" fmla="*/ 0 w 440944"/>
              <a:gd name="connsiteY2" fmla="*/ 219561 h 219561"/>
              <a:gd name="connsiteX3" fmla="*/ 149699 w 440944"/>
              <a:gd name="connsiteY3" fmla="*/ 219561 h 219561"/>
              <a:gd name="connsiteX4" fmla="*/ 440944 w 440944"/>
              <a:gd name="connsiteY4" fmla="*/ 0 h 219561"/>
              <a:gd name="connsiteX5" fmla="*/ 291246 w 440944"/>
              <a:gd name="connsiteY5" fmla="*/ 0 h 219561"/>
              <a:gd name="connsiteX6" fmla="*/ 241346 w 440944"/>
              <a:gd name="connsiteY6" fmla="*/ 219561 h 219561"/>
              <a:gd name="connsiteX7" fmla="*/ 391045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199598" y="0"/>
                </a:moveTo>
                <a:lnTo>
                  <a:pt x="49900" y="0"/>
                </a:lnTo>
                <a:lnTo>
                  <a:pt x="0" y="219561"/>
                </a:lnTo>
                <a:lnTo>
                  <a:pt x="149699" y="219561"/>
                </a:lnTo>
                <a:close/>
                <a:moveTo>
                  <a:pt x="440944" y="0"/>
                </a:moveTo>
                <a:lnTo>
                  <a:pt x="291246" y="0"/>
                </a:lnTo>
                <a:lnTo>
                  <a:pt x="241346" y="219561"/>
                </a:lnTo>
                <a:lnTo>
                  <a:pt x="391045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557389" y="1689990"/>
            <a:ext cx="3064525" cy="3899238"/>
          </a:xfrm>
          <a:custGeom>
            <a:avLst/>
            <a:gdLst>
              <a:gd name="connsiteX0" fmla="*/ 252000 w 2520000"/>
              <a:gd name="connsiteY0" fmla="*/ 0 h 3240000"/>
              <a:gd name="connsiteX1" fmla="*/ 2268000 w 2520000"/>
              <a:gd name="connsiteY1" fmla="*/ 0 h 3240000"/>
              <a:gd name="connsiteX2" fmla="*/ 2520000 w 2520000"/>
              <a:gd name="connsiteY2" fmla="*/ 252000 h 3240000"/>
              <a:gd name="connsiteX3" fmla="*/ 2520000 w 2520000"/>
              <a:gd name="connsiteY3" fmla="*/ 2988000 h 3240000"/>
              <a:gd name="connsiteX4" fmla="*/ 2268000 w 2520000"/>
              <a:gd name="connsiteY4" fmla="*/ 3240000 h 3240000"/>
              <a:gd name="connsiteX5" fmla="*/ 1687740 w 2520000"/>
              <a:gd name="connsiteY5" fmla="*/ 3240000 h 3240000"/>
              <a:gd name="connsiteX6" fmla="*/ 1683224 w 2520000"/>
              <a:gd name="connsiteY6" fmla="*/ 3195197 h 3240000"/>
              <a:gd name="connsiteX7" fmla="*/ 1260000 w 2520000"/>
              <a:gd name="connsiteY7" fmla="*/ 2850260 h 3240000"/>
              <a:gd name="connsiteX8" fmla="*/ 836777 w 2520000"/>
              <a:gd name="connsiteY8" fmla="*/ 3195197 h 3240000"/>
              <a:gd name="connsiteX9" fmla="*/ 832260 w 2520000"/>
              <a:gd name="connsiteY9" fmla="*/ 3240000 h 3240000"/>
              <a:gd name="connsiteX10" fmla="*/ 252000 w 2520000"/>
              <a:gd name="connsiteY10" fmla="*/ 3240000 h 3240000"/>
              <a:gd name="connsiteX11" fmla="*/ 0 w 2520000"/>
              <a:gd name="connsiteY11" fmla="*/ 2988000 h 3240000"/>
              <a:gd name="connsiteX12" fmla="*/ 0 w 2520000"/>
              <a:gd name="connsiteY12" fmla="*/ 252000 h 3240000"/>
              <a:gd name="connsiteX13" fmla="*/ 252000 w 2520000"/>
              <a:gd name="connsiteY13" fmla="*/ 0 h 3240000"/>
            </a:gdLst>
            <a:ahLst/>
            <a:cxnLst/>
            <a:rect l="l" t="t" r="r" b="b"/>
            <a:pathLst>
              <a:path w="2520000" h="3240000">
                <a:moveTo>
                  <a:pt x="252000" y="0"/>
                </a:moveTo>
                <a:lnTo>
                  <a:pt x="2268000" y="0"/>
                </a:lnTo>
                <a:cubicBezTo>
                  <a:pt x="2407176" y="0"/>
                  <a:pt x="2520000" y="112824"/>
                  <a:pt x="2520000" y="252000"/>
                </a:cubicBezTo>
                <a:lnTo>
                  <a:pt x="2520000" y="2988000"/>
                </a:lnTo>
                <a:cubicBezTo>
                  <a:pt x="2520000" y="3127176"/>
                  <a:pt x="2407176" y="3240000"/>
                  <a:pt x="2268000" y="3240000"/>
                </a:cubicBezTo>
                <a:lnTo>
                  <a:pt x="1687740" y="3240000"/>
                </a:lnTo>
                <a:lnTo>
                  <a:pt x="1683224" y="3195197"/>
                </a:lnTo>
                <a:cubicBezTo>
                  <a:pt x="1642941" y="2998342"/>
                  <a:pt x="1468764" y="2850260"/>
                  <a:pt x="1260000" y="2850260"/>
                </a:cubicBezTo>
                <a:cubicBezTo>
                  <a:pt x="1051237" y="2850260"/>
                  <a:pt x="877059" y="2998342"/>
                  <a:pt x="836777" y="3195197"/>
                </a:cubicBezTo>
                <a:lnTo>
                  <a:pt x="832260" y="3240000"/>
                </a:lnTo>
                <a:lnTo>
                  <a:pt x="252000" y="3240000"/>
                </a:lnTo>
                <a:cubicBezTo>
                  <a:pt x="112824" y="3240000"/>
                  <a:pt x="0" y="3127176"/>
                  <a:pt x="0" y="2988000"/>
                </a:cubicBezTo>
                <a:lnTo>
                  <a:pt x="0" y="252000"/>
                </a:lnTo>
                <a:cubicBezTo>
                  <a:pt x="0" y="112824"/>
                  <a:pt x="112824" y="0"/>
                  <a:pt x="252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557389" y="1297726"/>
            <a:ext cx="3064525" cy="656684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/>
              </a:gs>
            </a:gsLst>
            <a:lin ang="0" scaled="0"/>
          </a:gradFill>
          <a:ln w="25400" cap="sq">
            <a:noFill/>
            <a:miter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776282" y="2174610"/>
            <a:ext cx="2626735" cy="7880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每日收支模型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776282" y="3005909"/>
            <a:ext cx="2626735" cy="21113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每日销售额预计500元，成本包括鲜花采购成本、包装材料成本等，约300元。
每日净利润约200元，随着运营成熟和市场份额扩大，净利润有望进一步提升。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252085" y="1689990"/>
            <a:ext cx="3064525" cy="3899238"/>
          </a:xfrm>
          <a:custGeom>
            <a:avLst/>
            <a:gdLst>
              <a:gd name="connsiteX0" fmla="*/ 252000 w 2520000"/>
              <a:gd name="connsiteY0" fmla="*/ 0 h 3240000"/>
              <a:gd name="connsiteX1" fmla="*/ 2268000 w 2520000"/>
              <a:gd name="connsiteY1" fmla="*/ 0 h 3240000"/>
              <a:gd name="connsiteX2" fmla="*/ 2520000 w 2520000"/>
              <a:gd name="connsiteY2" fmla="*/ 252000 h 3240000"/>
              <a:gd name="connsiteX3" fmla="*/ 2520000 w 2520000"/>
              <a:gd name="connsiteY3" fmla="*/ 2988000 h 3240000"/>
              <a:gd name="connsiteX4" fmla="*/ 2268000 w 2520000"/>
              <a:gd name="connsiteY4" fmla="*/ 3240000 h 3240000"/>
              <a:gd name="connsiteX5" fmla="*/ 1687740 w 2520000"/>
              <a:gd name="connsiteY5" fmla="*/ 3240000 h 3240000"/>
              <a:gd name="connsiteX6" fmla="*/ 1683224 w 2520000"/>
              <a:gd name="connsiteY6" fmla="*/ 3195197 h 3240000"/>
              <a:gd name="connsiteX7" fmla="*/ 1260000 w 2520000"/>
              <a:gd name="connsiteY7" fmla="*/ 2850260 h 3240000"/>
              <a:gd name="connsiteX8" fmla="*/ 836777 w 2520000"/>
              <a:gd name="connsiteY8" fmla="*/ 3195197 h 3240000"/>
              <a:gd name="connsiteX9" fmla="*/ 832260 w 2520000"/>
              <a:gd name="connsiteY9" fmla="*/ 3240000 h 3240000"/>
              <a:gd name="connsiteX10" fmla="*/ 252000 w 2520000"/>
              <a:gd name="connsiteY10" fmla="*/ 3240000 h 3240000"/>
              <a:gd name="connsiteX11" fmla="*/ 0 w 2520000"/>
              <a:gd name="connsiteY11" fmla="*/ 2988000 h 3240000"/>
              <a:gd name="connsiteX12" fmla="*/ 0 w 2520000"/>
              <a:gd name="connsiteY12" fmla="*/ 252000 h 3240000"/>
              <a:gd name="connsiteX13" fmla="*/ 252000 w 2520000"/>
              <a:gd name="connsiteY13" fmla="*/ 0 h 3240000"/>
            </a:gdLst>
            <a:ahLst/>
            <a:cxnLst/>
            <a:rect l="l" t="t" r="r" b="b"/>
            <a:pathLst>
              <a:path w="2520000" h="3240000">
                <a:moveTo>
                  <a:pt x="252000" y="0"/>
                </a:moveTo>
                <a:lnTo>
                  <a:pt x="2268000" y="0"/>
                </a:lnTo>
                <a:cubicBezTo>
                  <a:pt x="2407176" y="0"/>
                  <a:pt x="2520000" y="112824"/>
                  <a:pt x="2520000" y="252000"/>
                </a:cubicBezTo>
                <a:lnTo>
                  <a:pt x="2520000" y="2988000"/>
                </a:lnTo>
                <a:cubicBezTo>
                  <a:pt x="2520000" y="3127176"/>
                  <a:pt x="2407176" y="3240000"/>
                  <a:pt x="2268000" y="3240000"/>
                </a:cubicBezTo>
                <a:lnTo>
                  <a:pt x="1687740" y="3240000"/>
                </a:lnTo>
                <a:lnTo>
                  <a:pt x="1683224" y="3195197"/>
                </a:lnTo>
                <a:cubicBezTo>
                  <a:pt x="1642941" y="2998342"/>
                  <a:pt x="1468764" y="2850260"/>
                  <a:pt x="1260000" y="2850260"/>
                </a:cubicBezTo>
                <a:cubicBezTo>
                  <a:pt x="1051237" y="2850260"/>
                  <a:pt x="877059" y="2998342"/>
                  <a:pt x="836777" y="3195197"/>
                </a:cubicBezTo>
                <a:lnTo>
                  <a:pt x="832260" y="3240000"/>
                </a:lnTo>
                <a:lnTo>
                  <a:pt x="252000" y="3240000"/>
                </a:lnTo>
                <a:cubicBezTo>
                  <a:pt x="112824" y="3240000"/>
                  <a:pt x="0" y="3127176"/>
                  <a:pt x="0" y="2988000"/>
                </a:cubicBezTo>
                <a:lnTo>
                  <a:pt x="0" y="252000"/>
                </a:lnTo>
                <a:cubicBezTo>
                  <a:pt x="0" y="112824"/>
                  <a:pt x="112824" y="0"/>
                  <a:pt x="252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52085" y="1297726"/>
            <a:ext cx="3064525" cy="656684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/>
              </a:gs>
            </a:gsLst>
            <a:lin ang="0" scaled="0"/>
          </a:gradFill>
          <a:ln w="25400" cap="sq">
            <a:noFill/>
            <a:miter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470981" y="2174610"/>
            <a:ext cx="2626735" cy="7880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成本结构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470981" y="3005909"/>
            <a:ext cx="2626735" cy="21113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固定成本：摊位搭建和装饰成本、工具设备购置成本等，初期投入后相对稳定。
变动成本：鲜花采购成本、包装材料成本、人工成本等，随销售量变化而变化。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62690" y="1689990"/>
            <a:ext cx="3064525" cy="3899238"/>
          </a:xfrm>
          <a:custGeom>
            <a:avLst/>
            <a:gdLst>
              <a:gd name="connsiteX0" fmla="*/ 252000 w 2520000"/>
              <a:gd name="connsiteY0" fmla="*/ 0 h 3240000"/>
              <a:gd name="connsiteX1" fmla="*/ 2268000 w 2520000"/>
              <a:gd name="connsiteY1" fmla="*/ 0 h 3240000"/>
              <a:gd name="connsiteX2" fmla="*/ 2520000 w 2520000"/>
              <a:gd name="connsiteY2" fmla="*/ 252000 h 3240000"/>
              <a:gd name="connsiteX3" fmla="*/ 2520000 w 2520000"/>
              <a:gd name="connsiteY3" fmla="*/ 2988000 h 3240000"/>
              <a:gd name="connsiteX4" fmla="*/ 2268000 w 2520000"/>
              <a:gd name="connsiteY4" fmla="*/ 3240000 h 3240000"/>
              <a:gd name="connsiteX5" fmla="*/ 1687740 w 2520000"/>
              <a:gd name="connsiteY5" fmla="*/ 3240000 h 3240000"/>
              <a:gd name="connsiteX6" fmla="*/ 1683223 w 2520000"/>
              <a:gd name="connsiteY6" fmla="*/ 3195197 h 3240000"/>
              <a:gd name="connsiteX7" fmla="*/ 1260000 w 2520000"/>
              <a:gd name="connsiteY7" fmla="*/ 2850260 h 3240000"/>
              <a:gd name="connsiteX8" fmla="*/ 836777 w 2520000"/>
              <a:gd name="connsiteY8" fmla="*/ 3195197 h 3240000"/>
              <a:gd name="connsiteX9" fmla="*/ 832260 w 2520000"/>
              <a:gd name="connsiteY9" fmla="*/ 3240000 h 3240000"/>
              <a:gd name="connsiteX10" fmla="*/ 252000 w 2520000"/>
              <a:gd name="connsiteY10" fmla="*/ 3240000 h 3240000"/>
              <a:gd name="connsiteX11" fmla="*/ 0 w 2520000"/>
              <a:gd name="connsiteY11" fmla="*/ 2988000 h 3240000"/>
              <a:gd name="connsiteX12" fmla="*/ 0 w 2520000"/>
              <a:gd name="connsiteY12" fmla="*/ 252000 h 3240000"/>
              <a:gd name="connsiteX13" fmla="*/ 252000 w 2520000"/>
              <a:gd name="connsiteY13" fmla="*/ 0 h 3240000"/>
            </a:gdLst>
            <a:ahLst/>
            <a:cxnLst/>
            <a:rect l="l" t="t" r="r" b="b"/>
            <a:pathLst>
              <a:path w="2520000" h="3240000">
                <a:moveTo>
                  <a:pt x="252000" y="0"/>
                </a:moveTo>
                <a:lnTo>
                  <a:pt x="2268000" y="0"/>
                </a:lnTo>
                <a:cubicBezTo>
                  <a:pt x="2407176" y="0"/>
                  <a:pt x="2520000" y="112824"/>
                  <a:pt x="2520000" y="252000"/>
                </a:cubicBezTo>
                <a:lnTo>
                  <a:pt x="2520000" y="2988000"/>
                </a:lnTo>
                <a:cubicBezTo>
                  <a:pt x="2520000" y="3127176"/>
                  <a:pt x="2407176" y="3240000"/>
                  <a:pt x="2268000" y="3240000"/>
                </a:cubicBezTo>
                <a:lnTo>
                  <a:pt x="1687740" y="3240000"/>
                </a:lnTo>
                <a:lnTo>
                  <a:pt x="1683223" y="3195197"/>
                </a:lnTo>
                <a:cubicBezTo>
                  <a:pt x="1642941" y="2998342"/>
                  <a:pt x="1468764" y="2850260"/>
                  <a:pt x="1260000" y="2850260"/>
                </a:cubicBezTo>
                <a:cubicBezTo>
                  <a:pt x="1051236" y="2850260"/>
                  <a:pt x="877059" y="2998342"/>
                  <a:pt x="836777" y="3195197"/>
                </a:cubicBezTo>
                <a:lnTo>
                  <a:pt x="832260" y="3240000"/>
                </a:lnTo>
                <a:lnTo>
                  <a:pt x="252000" y="3240000"/>
                </a:lnTo>
                <a:cubicBezTo>
                  <a:pt x="112824" y="3240000"/>
                  <a:pt x="0" y="3127176"/>
                  <a:pt x="0" y="2988000"/>
                </a:cubicBezTo>
                <a:lnTo>
                  <a:pt x="0" y="252000"/>
                </a:lnTo>
                <a:cubicBezTo>
                  <a:pt x="0" y="112824"/>
                  <a:pt x="112824" y="0"/>
                  <a:pt x="25200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95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62690" y="1297726"/>
            <a:ext cx="3064525" cy="656684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95000">
                <a:schemeClr val="accent1"/>
              </a:gs>
            </a:gsLst>
            <a:lin ang="0" scaled="0"/>
          </a:gradFill>
          <a:ln w="25400" cap="sq">
            <a:noFill/>
            <a:miter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81585" y="2174610"/>
            <a:ext cx="2626735" cy="7880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初始投入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81585" y="3005909"/>
            <a:ext cx="2626735" cy="21113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采购鲜花、包装材料等成本约300元，摊位搭建和装饰成本约100元，宣传费用约100元。
初始投入总计500元，主要用于试运营，测试市场反应和调整运营策略。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81585" y="1457642"/>
            <a:ext cx="26289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PART 01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776282" y="1457642"/>
            <a:ext cx="26289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PART 02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470981" y="1457642"/>
            <a:ext cx="26289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PART 03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2126614" y="5353767"/>
            <a:ext cx="536676" cy="612905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5783198" y="5373541"/>
            <a:ext cx="612905" cy="593133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477896" y="5388995"/>
            <a:ext cx="612905" cy="57767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启动资金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601341" y="1155118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天气应急预案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601342" y="1819831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遇到恶劣天气，提前将摊位转移到室内，如食堂、宿舍大厅等，继续销售。
转线上接单，通过微信小程序、校园群等渠道接收订单，配送到宿舍。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5348" y="2729638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滞销处理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71651" y="3388410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制作干花书签，将滞销鲜花加工成干花书签，延长产品生命周期，减少损失。
举办促销活动，如打折、买一送一等，吸引学生购买，清理库存。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601341" y="4254793"/>
            <a:ext cx="3917557" cy="6206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资金风险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601343" y="4869071"/>
            <a:ext cx="3917557" cy="13031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建立资金储备机制，预留部分资金用于应对突发情况，确保运营稳定。
严格控制成本，优化采购流程，降低采购成本，提高资金使用效率。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987553" y="1704875"/>
            <a:ext cx="1417052" cy="775193"/>
          </a:xfrm>
          <a:prstGeom prst="rightArrow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172652" y="1514819"/>
            <a:ext cx="1155309" cy="115530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269926" y="1612092"/>
            <a:ext cx="960761" cy="96075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486400" y="1828565"/>
            <a:ext cx="527814" cy="52781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4787395" y="3230030"/>
            <a:ext cx="1417052" cy="77519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5864039" y="3039974"/>
            <a:ext cx="1155309" cy="11553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5961313" y="3137247"/>
            <a:ext cx="960761" cy="960759"/>
          </a:xfrm>
          <a:prstGeom prst="ellipse">
            <a:avLst/>
          </a:prstGeom>
          <a:solidFill>
            <a:schemeClr val="bg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6177787" y="3373496"/>
            <a:ext cx="527812" cy="48826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987553" y="4755185"/>
            <a:ext cx="1417052" cy="775193"/>
          </a:xfrm>
          <a:prstGeom prst="rightArrow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172652" y="4565129"/>
            <a:ext cx="1155309" cy="1155306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5269926" y="4662402"/>
            <a:ext cx="960761" cy="960759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5486400" y="4911735"/>
            <a:ext cx="527814" cy="46209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风险应对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5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flipH="1">
            <a:off x="339612" y="407509"/>
            <a:ext cx="11518648" cy="6042982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508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332916" y="1791699"/>
            <a:ext cx="11518648" cy="4592610"/>
          </a:xfrm>
          <a:custGeom>
            <a:avLst/>
            <a:gdLst>
              <a:gd name="connsiteX0" fmla="*/ 7019176 w 11518648"/>
              <a:gd name="connsiteY0" fmla="*/ 273 h 4592610"/>
              <a:gd name="connsiteX1" fmla="*/ 11518648 w 11518648"/>
              <a:gd name="connsiteY1" fmla="*/ 277512 h 4592610"/>
              <a:gd name="connsiteX2" fmla="*/ 11518648 w 11518648"/>
              <a:gd name="connsiteY2" fmla="*/ 4315098 h 4592610"/>
              <a:gd name="connsiteX3" fmla="*/ 5759324 w 11518648"/>
              <a:gd name="connsiteY3" fmla="*/ 4315098 h 4592610"/>
              <a:gd name="connsiteX4" fmla="*/ 0 w 11518648"/>
              <a:gd name="connsiteY4" fmla="*/ 4315098 h 4592610"/>
              <a:gd name="connsiteX5" fmla="*/ 0 w 11518648"/>
              <a:gd name="connsiteY5" fmla="*/ 881036 h 4592610"/>
              <a:gd name="connsiteX6" fmla="*/ 190552 w 11518648"/>
              <a:gd name="connsiteY6" fmla="*/ 953689 h 4592610"/>
              <a:gd name="connsiteX7" fmla="*/ 2498886 w 11518648"/>
              <a:gd name="connsiteY7" fmla="*/ 1285019 h 4592610"/>
              <a:gd name="connsiteX8" fmla="*/ 5697041 w 11518648"/>
              <a:gd name="connsiteY8" fmla="*/ 381770 h 4592610"/>
              <a:gd name="connsiteX9" fmla="*/ 5738859 w 11518648"/>
              <a:gd name="connsiteY9" fmla="*/ 286820 h 4592610"/>
              <a:gd name="connsiteX10" fmla="*/ 5759324 w 11518648"/>
              <a:gd name="connsiteY10" fmla="*/ 277512 h 4592610"/>
              <a:gd name="connsiteX11" fmla="*/ 7019176 w 11518648"/>
              <a:gd name="connsiteY11" fmla="*/ 273 h 4592610"/>
            </a:gdLst>
            <a:ahLst/>
            <a:cxnLst/>
            <a:rect l="l" t="t" r="r" b="b"/>
            <a:pathLst>
              <a:path w="11518648" h="4592610">
                <a:moveTo>
                  <a:pt x="7019176" y="273"/>
                </a:moveTo>
                <a:cubicBezTo>
                  <a:pt x="8519000" y="19342"/>
                  <a:pt x="10018824" y="1028551"/>
                  <a:pt x="11518648" y="277512"/>
                </a:cubicBezTo>
                <a:lnTo>
                  <a:pt x="11518648" y="4315098"/>
                </a:lnTo>
                <a:cubicBezTo>
                  <a:pt x="9598873" y="5276428"/>
                  <a:pt x="7679099" y="3353768"/>
                  <a:pt x="5759324" y="4315098"/>
                </a:cubicBezTo>
                <a:cubicBezTo>
                  <a:pt x="3839549" y="5276428"/>
                  <a:pt x="1919775" y="3353768"/>
                  <a:pt x="0" y="4315098"/>
                </a:cubicBezTo>
                <a:lnTo>
                  <a:pt x="0" y="881036"/>
                </a:lnTo>
                <a:lnTo>
                  <a:pt x="190552" y="953689"/>
                </a:lnTo>
                <a:cubicBezTo>
                  <a:pt x="781307" y="1158402"/>
                  <a:pt x="1597426" y="1285019"/>
                  <a:pt x="2498886" y="1285019"/>
                </a:cubicBezTo>
                <a:cubicBezTo>
                  <a:pt x="4076442" y="1285019"/>
                  <a:pt x="5392640" y="897253"/>
                  <a:pt x="5697041" y="381770"/>
                </a:cubicBezTo>
                <a:lnTo>
                  <a:pt x="5738859" y="286820"/>
                </a:lnTo>
                <a:lnTo>
                  <a:pt x="5759324" y="277512"/>
                </a:lnTo>
                <a:cubicBezTo>
                  <a:pt x="6179275" y="67221"/>
                  <a:pt x="6599226" y="-5066"/>
                  <a:pt x="7019176" y="2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227772" y="3259122"/>
            <a:ext cx="5248520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团队介绍与未来规划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38763" y="601757"/>
            <a:ext cx="5726760" cy="5823335"/>
            <a:chOff x="238763" y="601757"/>
            <a:chExt cx="5726760" cy="582333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 flipH="1">
              <a:off x="298378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4354956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238763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标题 1"/>
          <p:cNvSpPr txBox="1"/>
          <p:nvPr/>
        </p:nvSpPr>
        <p:spPr>
          <a:xfrm>
            <a:off x="7730440" y="2166332"/>
            <a:ext cx="269651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88599" y="1188432"/>
            <a:ext cx="1587330" cy="20858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06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208574" y="5068932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0937868" y="5068932"/>
            <a:ext cx="440944" cy="219561"/>
          </a:xfrm>
          <a:custGeom>
            <a:avLst/>
            <a:gdLst>
              <a:gd name="connsiteX0" fmla="*/ 199598 w 440944"/>
              <a:gd name="connsiteY0" fmla="*/ 0 h 219561"/>
              <a:gd name="connsiteX1" fmla="*/ 49900 w 440944"/>
              <a:gd name="connsiteY1" fmla="*/ 0 h 219561"/>
              <a:gd name="connsiteX2" fmla="*/ 0 w 440944"/>
              <a:gd name="connsiteY2" fmla="*/ 219561 h 219561"/>
              <a:gd name="connsiteX3" fmla="*/ 149699 w 440944"/>
              <a:gd name="connsiteY3" fmla="*/ 219561 h 219561"/>
              <a:gd name="connsiteX4" fmla="*/ 440944 w 440944"/>
              <a:gd name="connsiteY4" fmla="*/ 0 h 219561"/>
              <a:gd name="connsiteX5" fmla="*/ 291246 w 440944"/>
              <a:gd name="connsiteY5" fmla="*/ 0 h 219561"/>
              <a:gd name="connsiteX6" fmla="*/ 241346 w 440944"/>
              <a:gd name="connsiteY6" fmla="*/ 219561 h 219561"/>
              <a:gd name="connsiteX7" fmla="*/ 391045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199598" y="0"/>
                </a:moveTo>
                <a:lnTo>
                  <a:pt x="49900" y="0"/>
                </a:lnTo>
                <a:lnTo>
                  <a:pt x="0" y="219561"/>
                </a:lnTo>
                <a:lnTo>
                  <a:pt x="149699" y="219561"/>
                </a:lnTo>
                <a:close/>
                <a:moveTo>
                  <a:pt x="440944" y="0"/>
                </a:moveTo>
                <a:lnTo>
                  <a:pt x="291246" y="0"/>
                </a:lnTo>
                <a:lnTo>
                  <a:pt x="241346" y="219561"/>
                </a:lnTo>
                <a:lnTo>
                  <a:pt x="391045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1028700"/>
            <a:ext cx="3528000" cy="2880000"/>
          </a:xfrm>
          <a:prstGeom prst="roundRect">
            <a:avLst>
              <a:gd name="adj" fmla="val 8358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45194" y="1445001"/>
            <a:ext cx="2933700" cy="4445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Catalogue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899110" y="2086033"/>
            <a:ext cx="1879600" cy="7493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目录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"/>
            </p:custDataLst>
          </p:nvPr>
        </p:nvSpPr>
        <p:spPr>
          <a:xfrm>
            <a:off x="5073175" y="1372559"/>
            <a:ext cx="423953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2"/>
            </p:custDataLst>
          </p:nvPr>
        </p:nvSpPr>
        <p:spPr>
          <a:xfrm>
            <a:off x="5578900" y="1443103"/>
            <a:ext cx="594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项目背景与创业初心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3"/>
            </p:custDataLst>
          </p:nvPr>
        </p:nvSpPr>
        <p:spPr>
          <a:xfrm>
            <a:off x="5073175" y="2168198"/>
            <a:ext cx="423953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4"/>
            </p:custDataLst>
          </p:nvPr>
        </p:nvSpPr>
        <p:spPr>
          <a:xfrm>
            <a:off x="5578900" y="2237302"/>
            <a:ext cx="594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产品与服务设计</a:t>
            </a: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5"/>
            </p:custDataLst>
          </p:nvPr>
        </p:nvSpPr>
        <p:spPr>
          <a:xfrm>
            <a:off x="5073175" y="2963837"/>
            <a:ext cx="423953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6"/>
            </p:custDataLst>
          </p:nvPr>
        </p:nvSpPr>
        <p:spPr>
          <a:xfrm>
            <a:off x="5578900" y="3031501"/>
            <a:ext cx="594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运营模式与执行方案</a:t>
            </a: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7"/>
            </p:custDataLst>
          </p:nvPr>
        </p:nvSpPr>
        <p:spPr>
          <a:xfrm>
            <a:off x="5073175" y="3759476"/>
            <a:ext cx="423953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04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8"/>
            </p:custDataLst>
          </p:nvPr>
        </p:nvSpPr>
        <p:spPr>
          <a:xfrm>
            <a:off x="5578900" y="3825700"/>
            <a:ext cx="594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市场分析与竞争优势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9"/>
            </p:custDataLst>
          </p:nvPr>
        </p:nvSpPr>
        <p:spPr>
          <a:xfrm>
            <a:off x="5073175" y="4555115"/>
            <a:ext cx="423953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05</a:t>
            </a: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0"/>
            </p:custDataLst>
          </p:nvPr>
        </p:nvSpPr>
        <p:spPr>
          <a:xfrm>
            <a:off x="5578900" y="4619899"/>
            <a:ext cx="594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财务计划与风险控制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1"/>
            </p:custDataLst>
          </p:nvPr>
        </p:nvSpPr>
        <p:spPr>
          <a:xfrm>
            <a:off x="5073175" y="5350756"/>
            <a:ext cx="423953" cy="43088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B9760A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06</a:t>
            </a: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2"/>
            </p:custDataLst>
          </p:nvPr>
        </p:nvSpPr>
        <p:spPr>
          <a:xfrm>
            <a:off x="5578900" y="5414100"/>
            <a:ext cx="594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团队介绍与未来规划</a:t>
            </a:r>
            <a:endParaRPr kumimoji="1"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80045" y="1179830"/>
            <a:ext cx="3743960" cy="44342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594114" y="1130300"/>
            <a:ext cx="8991071" cy="1512840"/>
          </a:xfrm>
          <a:prstGeom prst="round2Diag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081264" y="1691570"/>
            <a:ext cx="8292565" cy="819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园林专业：负责鲜花采购、养护和花束制作，确保产品品质和创意。
营销专业：负责市场调研、营销策划和宣传推广，提升品牌知名度和市场份额。
财务专业：负责财务管理、成本核算和预算编制，确保资金合理使用和财务健康。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296731" y="1167658"/>
            <a:ext cx="1157986" cy="7383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3600">
                <a:ln w="12700">
                  <a:solidFill>
                    <a:srgbClr val="7FC5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878238" y="1276058"/>
            <a:ext cx="45719" cy="4097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81264" y="1260270"/>
            <a:ext cx="744373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专业互补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594114" y="2875780"/>
            <a:ext cx="8991071" cy="1512840"/>
          </a:xfrm>
          <a:prstGeom prst="round2Diag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062716" y="3407105"/>
            <a:ext cx="8292565" cy="819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采购：负责鲜花和包装材料的采购，与供应商沟通协调，确保供应稳定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销售：负责现场销售和线上接单，与顾客沟通，提供优质的客户服务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新媒体运营：负责微信小程序、校园群等新媒体平台的运营和推广，提升品牌影响力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9296731" y="2913138"/>
            <a:ext cx="1157986" cy="7383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3600">
                <a:ln w="12700">
                  <a:solidFill>
                    <a:srgbClr val="7FC5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878238" y="3021538"/>
            <a:ext cx="45719" cy="4097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081264" y="3005750"/>
            <a:ext cx="744373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分工明确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594114" y="4722860"/>
            <a:ext cx="8991071" cy="1512840"/>
          </a:xfrm>
          <a:prstGeom prst="round2Diag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081264" y="5342192"/>
            <a:ext cx="8292565" cy="8194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定期召开团队会议，分享工作进展和问题，共同商讨解决方案，提升团队协作效率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
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建立团队激励机制，根据成员贡献给予奖励，激发团队积极性和创造力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3" name="标题 1"/>
          <p:cNvSpPr txBox="1"/>
          <p:nvPr/>
        </p:nvSpPr>
        <p:spPr>
          <a:xfrm>
            <a:off x="9296731" y="4760218"/>
            <a:ext cx="1157986" cy="7383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00000"/>
              </a:lnSpc>
            </a:pPr>
            <a:r>
              <a:rPr kumimoji="1" lang="en-US" altLang="zh-CN" sz="3600">
                <a:ln w="12700">
                  <a:solidFill>
                    <a:srgbClr val="7FC5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878238" y="4868618"/>
            <a:ext cx="45719" cy="40974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081264" y="4852830"/>
            <a:ext cx="7443736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团队协作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团队成员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660400" y="1520679"/>
            <a:ext cx="748783" cy="748783"/>
          </a:xfrm>
          <a:prstGeom prst="teardrop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900594" y="1739364"/>
            <a:ext cx="304327" cy="28683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2831973" y="3230855"/>
            <a:ext cx="748783" cy="748783"/>
          </a:xfrm>
          <a:prstGeom prst="teardrop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3045090" y="3464485"/>
            <a:ext cx="304326" cy="281523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V="1">
            <a:off x="0" y="2795702"/>
            <a:ext cx="7426671" cy="45719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flipV="1">
            <a:off x="0" y="6228080"/>
            <a:ext cx="11518900" cy="45720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624233" y="5248003"/>
            <a:ext cx="5804812" cy="88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孵化校园鲜花品牌，打造具有校园特色的鲜花品牌，提升品牌价值和市场竞争力</a:t>
            </a:r>
            <a:r>
              <a:rPr kumimoji="1" lang="en-US" altLang="zh-CN" sz="107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
</a:t>
            </a:r>
            <a:r>
              <a:rPr kumimoji="1" lang="en-US" altLang="zh-CN" sz="107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拓展校园外市场，将业务延伸到周边社区和商业区，实现规模化发展</a:t>
            </a:r>
            <a:r>
              <a:rPr kumimoji="1" lang="en-US" altLang="zh-CN" sz="107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sz="1070" dirty="0"/>
          </a:p>
        </p:txBody>
      </p:sp>
      <p:sp>
        <p:nvSpPr>
          <p:cNvPr id="18" name="标题 1"/>
          <p:cNvSpPr txBox="1"/>
          <p:nvPr/>
        </p:nvSpPr>
        <p:spPr>
          <a:xfrm>
            <a:off x="5624232" y="4583579"/>
            <a:ext cx="5804812" cy="6148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长期规划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4555650" y="5049436"/>
            <a:ext cx="748783" cy="748783"/>
          </a:xfrm>
          <a:prstGeom prst="teardrop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flipV="1">
            <a:off x="-1" y="4511890"/>
            <a:ext cx="9564029" cy="45721"/>
          </a:xfrm>
          <a:prstGeom prst="rect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783088" y="5290597"/>
            <a:ext cx="293905" cy="266459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345954" y="2714666"/>
            <a:ext cx="179711" cy="179711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474172" y="4434733"/>
            <a:ext cx="179711" cy="179711"/>
          </a:xfrm>
          <a:prstGeom prst="ellipse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429044" y="6154800"/>
            <a:ext cx="179711" cy="179711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867350" y="3510713"/>
            <a:ext cx="5804812" cy="88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65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与校园社团合作，为其活动提供鲜花赞助和定制服务，提升品牌知名度和影响力</a:t>
            </a:r>
            <a:r>
              <a:rPr kumimoji="1" lang="en-US" altLang="zh-CN" sz="1065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
</a:t>
            </a:r>
            <a:r>
              <a:rPr kumimoji="1" lang="en-US" altLang="zh-CN" sz="1065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开展校园鲜花主题活动，如花艺比赛、花束设计培训等，丰富校园文化生活，吸引更多学生关注</a:t>
            </a:r>
            <a:r>
              <a:rPr kumimoji="1" lang="en-US" altLang="zh-CN" sz="1065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。</a:t>
            </a:r>
            <a:endParaRPr kumimoji="1" lang="zh-CN" altLang="en-US" dirty="0"/>
          </a:p>
        </p:txBody>
      </p:sp>
      <p:sp>
        <p:nvSpPr>
          <p:cNvPr id="26" name="标题 1"/>
          <p:cNvSpPr txBox="1"/>
          <p:nvPr/>
        </p:nvSpPr>
        <p:spPr>
          <a:xfrm>
            <a:off x="3867349" y="2846289"/>
            <a:ext cx="5804812" cy="6148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中期规划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630998" y="1836539"/>
            <a:ext cx="5804812" cy="886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建立校园鲜花社群，吸引学生加入，定期分享鲜花养护知识、创意花束制作等内容，提升用户粘性。
拓展销售渠道，增加线上销售比例，通过微信小程序、校园群等渠道，方便学生购买。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630997" y="1172115"/>
            <a:ext cx="5804812" cy="6148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短期规划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发展蓝图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83215" y="-21150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332014" y="407509"/>
            <a:ext cx="11518648" cy="6042982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508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32014" y="1692917"/>
            <a:ext cx="11518648" cy="4592610"/>
          </a:xfrm>
          <a:custGeom>
            <a:avLst/>
            <a:gdLst>
              <a:gd name="connsiteX0" fmla="*/ 7019176 w 11518648"/>
              <a:gd name="connsiteY0" fmla="*/ 273 h 4592610"/>
              <a:gd name="connsiteX1" fmla="*/ 11518648 w 11518648"/>
              <a:gd name="connsiteY1" fmla="*/ 277512 h 4592610"/>
              <a:gd name="connsiteX2" fmla="*/ 11518648 w 11518648"/>
              <a:gd name="connsiteY2" fmla="*/ 4315098 h 4592610"/>
              <a:gd name="connsiteX3" fmla="*/ 5759324 w 11518648"/>
              <a:gd name="connsiteY3" fmla="*/ 4315098 h 4592610"/>
              <a:gd name="connsiteX4" fmla="*/ 0 w 11518648"/>
              <a:gd name="connsiteY4" fmla="*/ 4315098 h 4592610"/>
              <a:gd name="connsiteX5" fmla="*/ 0 w 11518648"/>
              <a:gd name="connsiteY5" fmla="*/ 881036 h 4592610"/>
              <a:gd name="connsiteX6" fmla="*/ 190552 w 11518648"/>
              <a:gd name="connsiteY6" fmla="*/ 953689 h 4592610"/>
              <a:gd name="connsiteX7" fmla="*/ 2498886 w 11518648"/>
              <a:gd name="connsiteY7" fmla="*/ 1285019 h 4592610"/>
              <a:gd name="connsiteX8" fmla="*/ 5697041 w 11518648"/>
              <a:gd name="connsiteY8" fmla="*/ 381770 h 4592610"/>
              <a:gd name="connsiteX9" fmla="*/ 5738859 w 11518648"/>
              <a:gd name="connsiteY9" fmla="*/ 286820 h 4592610"/>
              <a:gd name="connsiteX10" fmla="*/ 5759324 w 11518648"/>
              <a:gd name="connsiteY10" fmla="*/ 277512 h 4592610"/>
              <a:gd name="connsiteX11" fmla="*/ 7019176 w 11518648"/>
              <a:gd name="connsiteY11" fmla="*/ 273 h 4592610"/>
            </a:gdLst>
            <a:ahLst/>
            <a:cxnLst/>
            <a:rect l="l" t="t" r="r" b="b"/>
            <a:pathLst>
              <a:path w="11518648" h="4592610">
                <a:moveTo>
                  <a:pt x="7019176" y="273"/>
                </a:moveTo>
                <a:cubicBezTo>
                  <a:pt x="8519000" y="19342"/>
                  <a:pt x="10018824" y="1028551"/>
                  <a:pt x="11518648" y="277512"/>
                </a:cubicBezTo>
                <a:lnTo>
                  <a:pt x="11518648" y="4315098"/>
                </a:lnTo>
                <a:cubicBezTo>
                  <a:pt x="9598873" y="5276428"/>
                  <a:pt x="7679099" y="3353768"/>
                  <a:pt x="5759324" y="4315098"/>
                </a:cubicBezTo>
                <a:cubicBezTo>
                  <a:pt x="3839549" y="5276428"/>
                  <a:pt x="1919775" y="3353768"/>
                  <a:pt x="0" y="4315098"/>
                </a:cubicBezTo>
                <a:lnTo>
                  <a:pt x="0" y="881036"/>
                </a:lnTo>
                <a:lnTo>
                  <a:pt x="190552" y="953689"/>
                </a:lnTo>
                <a:cubicBezTo>
                  <a:pt x="781307" y="1158402"/>
                  <a:pt x="1597426" y="1285019"/>
                  <a:pt x="2498886" y="1285019"/>
                </a:cubicBezTo>
                <a:cubicBezTo>
                  <a:pt x="4076442" y="1285019"/>
                  <a:pt x="5392640" y="897253"/>
                  <a:pt x="5697041" y="381770"/>
                </a:cubicBezTo>
                <a:lnTo>
                  <a:pt x="5738859" y="286820"/>
                </a:lnTo>
                <a:lnTo>
                  <a:pt x="5759324" y="277512"/>
                </a:lnTo>
                <a:cubicBezTo>
                  <a:pt x="6179275" y="67221"/>
                  <a:pt x="6599226" y="-5066"/>
                  <a:pt x="7019176" y="2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6883" y="1808445"/>
            <a:ext cx="5048058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	</a:t>
            </a:r>
            <a:r>
              <a:rPr kumimoji="1" lang="en-US" altLang="zh-CN" sz="4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谢谢大家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 rot="16200000">
            <a:off x="5034795" y="4825143"/>
            <a:ext cx="787463" cy="1621075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/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1"/>
            </p:custDataLst>
          </p:nvPr>
        </p:nvSpPr>
        <p:spPr>
          <a:xfrm>
            <a:off x="3696959" y="5005880"/>
            <a:ext cx="2355542" cy="483809"/>
          </a:xfrm>
          <a:prstGeom prst="roundRect">
            <a:avLst>
              <a:gd name="adj" fmla="val 10367"/>
            </a:avLst>
          </a:prstGeom>
          <a:solidFill>
            <a:schemeClr val="accent1">
              <a:lumMod val="20000"/>
              <a:lumOff val="80000"/>
            </a:schemeClr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2"/>
            </p:custDataLst>
          </p:nvPr>
        </p:nvSpPr>
        <p:spPr>
          <a:xfrm>
            <a:off x="3696959" y="5005880"/>
            <a:ext cx="513482" cy="483809"/>
          </a:xfrm>
          <a:prstGeom prst="roundRect">
            <a:avLst>
              <a:gd name="adj" fmla="val 10367"/>
            </a:avLst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3"/>
            </p:custDataLst>
          </p:nvPr>
        </p:nvSpPr>
        <p:spPr>
          <a:xfrm>
            <a:off x="3768880" y="5068831"/>
            <a:ext cx="364617" cy="337296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329854" y="1865314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36862" y="1865314"/>
            <a:ext cx="440944" cy="219561"/>
          </a:xfrm>
          <a:custGeom>
            <a:avLst/>
            <a:gdLst>
              <a:gd name="connsiteX0" fmla="*/ 291246 w 440944"/>
              <a:gd name="connsiteY0" fmla="*/ 0 h 219561"/>
              <a:gd name="connsiteX1" fmla="*/ 440944 w 440944"/>
              <a:gd name="connsiteY1" fmla="*/ 0 h 219561"/>
              <a:gd name="connsiteX2" fmla="*/ 391045 w 440944"/>
              <a:gd name="connsiteY2" fmla="*/ 219561 h 219561"/>
              <a:gd name="connsiteX3" fmla="*/ 241346 w 440944"/>
              <a:gd name="connsiteY3" fmla="*/ 219561 h 219561"/>
              <a:gd name="connsiteX4" fmla="*/ 49900 w 440944"/>
              <a:gd name="connsiteY4" fmla="*/ 0 h 219561"/>
              <a:gd name="connsiteX5" fmla="*/ 199598 w 440944"/>
              <a:gd name="connsiteY5" fmla="*/ 0 h 219561"/>
              <a:gd name="connsiteX6" fmla="*/ 149699 w 440944"/>
              <a:gd name="connsiteY6" fmla="*/ 219561 h 219561"/>
              <a:gd name="connsiteX7" fmla="*/ 0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291246" y="0"/>
                </a:moveTo>
                <a:lnTo>
                  <a:pt x="440944" y="0"/>
                </a:lnTo>
                <a:lnTo>
                  <a:pt x="391045" y="219561"/>
                </a:lnTo>
                <a:lnTo>
                  <a:pt x="241346" y="219561"/>
                </a:lnTo>
                <a:close/>
                <a:moveTo>
                  <a:pt x="49900" y="0"/>
                </a:moveTo>
                <a:lnTo>
                  <a:pt x="199598" y="0"/>
                </a:lnTo>
                <a:lnTo>
                  <a:pt x="149699" y="219561"/>
                </a:lnTo>
                <a:lnTo>
                  <a:pt x="0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224751" y="601757"/>
            <a:ext cx="5726760" cy="5823335"/>
            <a:chOff x="6224751" y="601757"/>
            <a:chExt cx="5726760" cy="582333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>
              <a:alphaModFix/>
            </a:blip>
            <a:srcRect/>
            <a:stretch>
              <a:fillRect/>
            </a:stretch>
          </p:blipFill>
          <p:spPr>
            <a:xfrm flipH="1">
              <a:off x="6284366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>
              <a:alphaModFix/>
            </a:blip>
            <a:srcRect/>
            <a:stretch>
              <a:fillRect/>
            </a:stretch>
          </p:blipFill>
          <p:spPr>
            <a:xfrm>
              <a:off x="10340944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1">
              <a:alphaModFix/>
            </a:blip>
            <a:srcRect/>
            <a:stretch>
              <a:fillRect/>
            </a:stretch>
          </p:blipFill>
          <p:spPr>
            <a:xfrm>
              <a:off x="6224751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标题 1"/>
          <p:cNvSpPr txBox="1"/>
          <p:nvPr>
            <p:custDataLst>
              <p:tags r:id="rId4"/>
            </p:custDataLst>
          </p:nvPr>
        </p:nvSpPr>
        <p:spPr>
          <a:xfrm>
            <a:off x="2451879" y="5115737"/>
            <a:ext cx="781452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5"/>
            </p:custDataLst>
          </p:nvPr>
        </p:nvSpPr>
        <p:spPr>
          <a:xfrm>
            <a:off x="1548984" y="5115737"/>
            <a:ext cx="917463" cy="2807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6"/>
            </p:custDataLst>
          </p:nvPr>
        </p:nvSpPr>
        <p:spPr>
          <a:xfrm>
            <a:off x="4430956" y="5125157"/>
            <a:ext cx="652620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33" name="标题 1"/>
          <p:cNvSpPr txBox="1"/>
          <p:nvPr>
            <p:custDataLst>
              <p:tags r:id="rId7"/>
            </p:custDataLst>
          </p:nvPr>
        </p:nvSpPr>
        <p:spPr>
          <a:xfrm>
            <a:off x="4487324" y="5117788"/>
            <a:ext cx="1432992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dirty="0"/>
              <a:t>2025-04-15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425" y="3429000"/>
            <a:ext cx="2351405" cy="278193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5820" y="1170305"/>
            <a:ext cx="1524000" cy="19107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5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flipH="1">
            <a:off x="339612" y="407509"/>
            <a:ext cx="11518648" cy="6042982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508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332916" y="1791699"/>
            <a:ext cx="11518648" cy="4592610"/>
          </a:xfrm>
          <a:custGeom>
            <a:avLst/>
            <a:gdLst>
              <a:gd name="connsiteX0" fmla="*/ 7019176 w 11518648"/>
              <a:gd name="connsiteY0" fmla="*/ 273 h 4592610"/>
              <a:gd name="connsiteX1" fmla="*/ 11518648 w 11518648"/>
              <a:gd name="connsiteY1" fmla="*/ 277512 h 4592610"/>
              <a:gd name="connsiteX2" fmla="*/ 11518648 w 11518648"/>
              <a:gd name="connsiteY2" fmla="*/ 4315098 h 4592610"/>
              <a:gd name="connsiteX3" fmla="*/ 5759324 w 11518648"/>
              <a:gd name="connsiteY3" fmla="*/ 4315098 h 4592610"/>
              <a:gd name="connsiteX4" fmla="*/ 0 w 11518648"/>
              <a:gd name="connsiteY4" fmla="*/ 4315098 h 4592610"/>
              <a:gd name="connsiteX5" fmla="*/ 0 w 11518648"/>
              <a:gd name="connsiteY5" fmla="*/ 881036 h 4592610"/>
              <a:gd name="connsiteX6" fmla="*/ 190552 w 11518648"/>
              <a:gd name="connsiteY6" fmla="*/ 953689 h 4592610"/>
              <a:gd name="connsiteX7" fmla="*/ 2498886 w 11518648"/>
              <a:gd name="connsiteY7" fmla="*/ 1285019 h 4592610"/>
              <a:gd name="connsiteX8" fmla="*/ 5697041 w 11518648"/>
              <a:gd name="connsiteY8" fmla="*/ 381770 h 4592610"/>
              <a:gd name="connsiteX9" fmla="*/ 5738859 w 11518648"/>
              <a:gd name="connsiteY9" fmla="*/ 286820 h 4592610"/>
              <a:gd name="connsiteX10" fmla="*/ 5759324 w 11518648"/>
              <a:gd name="connsiteY10" fmla="*/ 277512 h 4592610"/>
              <a:gd name="connsiteX11" fmla="*/ 7019176 w 11518648"/>
              <a:gd name="connsiteY11" fmla="*/ 273 h 4592610"/>
            </a:gdLst>
            <a:ahLst/>
            <a:cxnLst/>
            <a:rect l="l" t="t" r="r" b="b"/>
            <a:pathLst>
              <a:path w="11518648" h="4592610">
                <a:moveTo>
                  <a:pt x="7019176" y="273"/>
                </a:moveTo>
                <a:cubicBezTo>
                  <a:pt x="8519000" y="19342"/>
                  <a:pt x="10018824" y="1028551"/>
                  <a:pt x="11518648" y="277512"/>
                </a:cubicBezTo>
                <a:lnTo>
                  <a:pt x="11518648" y="4315098"/>
                </a:lnTo>
                <a:cubicBezTo>
                  <a:pt x="9598873" y="5276428"/>
                  <a:pt x="7679099" y="3353768"/>
                  <a:pt x="5759324" y="4315098"/>
                </a:cubicBezTo>
                <a:cubicBezTo>
                  <a:pt x="3839549" y="5276428"/>
                  <a:pt x="1919775" y="3353768"/>
                  <a:pt x="0" y="4315098"/>
                </a:cubicBezTo>
                <a:lnTo>
                  <a:pt x="0" y="881036"/>
                </a:lnTo>
                <a:lnTo>
                  <a:pt x="190552" y="953689"/>
                </a:lnTo>
                <a:cubicBezTo>
                  <a:pt x="781307" y="1158402"/>
                  <a:pt x="1597426" y="1285019"/>
                  <a:pt x="2498886" y="1285019"/>
                </a:cubicBezTo>
                <a:cubicBezTo>
                  <a:pt x="4076442" y="1285019"/>
                  <a:pt x="5392640" y="897253"/>
                  <a:pt x="5697041" y="381770"/>
                </a:cubicBezTo>
                <a:lnTo>
                  <a:pt x="5738859" y="286820"/>
                </a:lnTo>
                <a:lnTo>
                  <a:pt x="5759324" y="277512"/>
                </a:lnTo>
                <a:cubicBezTo>
                  <a:pt x="6179275" y="67221"/>
                  <a:pt x="6599226" y="-5066"/>
                  <a:pt x="7019176" y="2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227772" y="3259122"/>
            <a:ext cx="5248520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项目背景与创业初心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38763" y="601757"/>
            <a:ext cx="5726760" cy="5823335"/>
            <a:chOff x="238763" y="601757"/>
            <a:chExt cx="5726760" cy="582333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 flipH="1">
              <a:off x="298378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4354956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238763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标题 1"/>
          <p:cNvSpPr txBox="1"/>
          <p:nvPr/>
        </p:nvSpPr>
        <p:spPr>
          <a:xfrm>
            <a:off x="7730440" y="2166332"/>
            <a:ext cx="269651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88599" y="1188432"/>
            <a:ext cx="1587330" cy="20858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208574" y="5068932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0937868" y="5068932"/>
            <a:ext cx="440944" cy="219561"/>
          </a:xfrm>
          <a:custGeom>
            <a:avLst/>
            <a:gdLst>
              <a:gd name="connsiteX0" fmla="*/ 199598 w 440944"/>
              <a:gd name="connsiteY0" fmla="*/ 0 h 219561"/>
              <a:gd name="connsiteX1" fmla="*/ 49900 w 440944"/>
              <a:gd name="connsiteY1" fmla="*/ 0 h 219561"/>
              <a:gd name="connsiteX2" fmla="*/ 0 w 440944"/>
              <a:gd name="connsiteY2" fmla="*/ 219561 h 219561"/>
              <a:gd name="connsiteX3" fmla="*/ 149699 w 440944"/>
              <a:gd name="connsiteY3" fmla="*/ 219561 h 219561"/>
              <a:gd name="connsiteX4" fmla="*/ 440944 w 440944"/>
              <a:gd name="connsiteY4" fmla="*/ 0 h 219561"/>
              <a:gd name="connsiteX5" fmla="*/ 291246 w 440944"/>
              <a:gd name="connsiteY5" fmla="*/ 0 h 219561"/>
              <a:gd name="connsiteX6" fmla="*/ 241346 w 440944"/>
              <a:gd name="connsiteY6" fmla="*/ 219561 h 219561"/>
              <a:gd name="connsiteX7" fmla="*/ 391045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199598" y="0"/>
                </a:moveTo>
                <a:lnTo>
                  <a:pt x="49900" y="0"/>
                </a:lnTo>
                <a:lnTo>
                  <a:pt x="0" y="219561"/>
                </a:lnTo>
                <a:lnTo>
                  <a:pt x="149699" y="219561"/>
                </a:lnTo>
                <a:close/>
                <a:moveTo>
                  <a:pt x="440944" y="0"/>
                </a:moveTo>
                <a:lnTo>
                  <a:pt x="291246" y="0"/>
                </a:lnTo>
                <a:lnTo>
                  <a:pt x="241346" y="219561"/>
                </a:lnTo>
                <a:lnTo>
                  <a:pt x="391045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046519" y="1941203"/>
            <a:ext cx="4565650" cy="1276350"/>
          </a:xfrm>
          <a:prstGeom prst="roundRect">
            <a:avLst>
              <a:gd name="adj" fmla="val 7598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965498" y="1865728"/>
            <a:ext cx="4565650" cy="1276350"/>
          </a:xfrm>
          <a:prstGeom prst="roundRect">
            <a:avLst>
              <a:gd name="adj" fmla="val 7598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3567130" y="2043528"/>
            <a:ext cx="895350" cy="901700"/>
          </a:xfrm>
          <a:custGeom>
            <a:avLst/>
            <a:gdLst>
              <a:gd name="connsiteX0" fmla="*/ 768350 w 895350"/>
              <a:gd name="connsiteY0" fmla="*/ 0 h 901700"/>
              <a:gd name="connsiteX1" fmla="*/ 895350 w 895350"/>
              <a:gd name="connsiteY1" fmla="*/ 127000 h 901700"/>
              <a:gd name="connsiteX2" fmla="*/ 895350 w 895350"/>
              <a:gd name="connsiteY2" fmla="*/ 774700 h 901700"/>
              <a:gd name="connsiteX3" fmla="*/ 768350 w 895350"/>
              <a:gd name="connsiteY3" fmla="*/ 901700 h 901700"/>
              <a:gd name="connsiteX4" fmla="*/ 127000 w 895350"/>
              <a:gd name="connsiteY4" fmla="*/ 901700 h 901700"/>
              <a:gd name="connsiteX5" fmla="*/ 0 w 895350"/>
              <a:gd name="connsiteY5" fmla="*/ 774700 h 901700"/>
              <a:gd name="connsiteX6" fmla="*/ 0 w 895350"/>
              <a:gd name="connsiteY6" fmla="*/ 127000 h 901700"/>
              <a:gd name="connsiteX7" fmla="*/ 127000 w 895350"/>
              <a:gd name="connsiteY7" fmla="*/ 0 h 901700"/>
            </a:gdLst>
            <a:ahLst/>
            <a:cxnLst/>
            <a:rect l="l" t="t" r="r" b="b"/>
            <a:pathLst>
              <a:path w="895350" h="901700">
                <a:moveTo>
                  <a:pt x="768350" y="0"/>
                </a:moveTo>
                <a:cubicBezTo>
                  <a:pt x="838490" y="0"/>
                  <a:pt x="895350" y="56860"/>
                  <a:pt x="895350" y="127000"/>
                </a:cubicBezTo>
                <a:lnTo>
                  <a:pt x="895350" y="774700"/>
                </a:lnTo>
                <a:cubicBezTo>
                  <a:pt x="895350" y="844840"/>
                  <a:pt x="838490" y="901700"/>
                  <a:pt x="768350" y="901700"/>
                </a:cubicBezTo>
                <a:lnTo>
                  <a:pt x="127000" y="901700"/>
                </a:lnTo>
                <a:cubicBezTo>
                  <a:pt x="56860" y="901700"/>
                  <a:pt x="0" y="844840"/>
                  <a:pt x="0" y="774700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3728739" y="2189543"/>
            <a:ext cx="571496" cy="571496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73600" y="1956133"/>
            <a:ext cx="3784600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校园场景需求旺盛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676672" y="2322424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75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校园内节日氛围浓厚，如情人节、圣诞节等，鲜花需求量大，表白、送礼场景多。
学生宿舍装饰需求高，小花束、绿植摆件能增添生活情趣，提升居住环境美感。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954212" y="4122322"/>
            <a:ext cx="4565650" cy="1276350"/>
          </a:xfrm>
          <a:prstGeom prst="roundRect">
            <a:avLst>
              <a:gd name="adj" fmla="val 7598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873191" y="4046847"/>
            <a:ext cx="4565650" cy="1276350"/>
          </a:xfrm>
          <a:prstGeom prst="roundRect">
            <a:avLst>
              <a:gd name="adj" fmla="val 7598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428691" y="4234332"/>
            <a:ext cx="895350" cy="901700"/>
          </a:xfrm>
          <a:custGeom>
            <a:avLst/>
            <a:gdLst>
              <a:gd name="connsiteX0" fmla="*/ 768350 w 895350"/>
              <a:gd name="connsiteY0" fmla="*/ 0 h 901700"/>
              <a:gd name="connsiteX1" fmla="*/ 895350 w 895350"/>
              <a:gd name="connsiteY1" fmla="*/ 127000 h 901700"/>
              <a:gd name="connsiteX2" fmla="*/ 895350 w 895350"/>
              <a:gd name="connsiteY2" fmla="*/ 774700 h 901700"/>
              <a:gd name="connsiteX3" fmla="*/ 768350 w 895350"/>
              <a:gd name="connsiteY3" fmla="*/ 901700 h 901700"/>
              <a:gd name="connsiteX4" fmla="*/ 127000 w 895350"/>
              <a:gd name="connsiteY4" fmla="*/ 901700 h 901700"/>
              <a:gd name="connsiteX5" fmla="*/ 0 w 895350"/>
              <a:gd name="connsiteY5" fmla="*/ 774700 h 901700"/>
              <a:gd name="connsiteX6" fmla="*/ 0 w 895350"/>
              <a:gd name="connsiteY6" fmla="*/ 127000 h 901700"/>
              <a:gd name="connsiteX7" fmla="*/ 127000 w 895350"/>
              <a:gd name="connsiteY7" fmla="*/ 0 h 901700"/>
            </a:gdLst>
            <a:ahLst/>
            <a:cxnLst/>
            <a:rect l="l" t="t" r="r" b="b"/>
            <a:pathLst>
              <a:path w="895350" h="901700">
                <a:moveTo>
                  <a:pt x="768350" y="0"/>
                </a:moveTo>
                <a:cubicBezTo>
                  <a:pt x="838490" y="0"/>
                  <a:pt x="895350" y="56860"/>
                  <a:pt x="895350" y="127000"/>
                </a:cubicBezTo>
                <a:lnTo>
                  <a:pt x="895350" y="774700"/>
                </a:lnTo>
                <a:cubicBezTo>
                  <a:pt x="895350" y="844840"/>
                  <a:pt x="838490" y="901700"/>
                  <a:pt x="768350" y="901700"/>
                </a:cubicBezTo>
                <a:lnTo>
                  <a:pt x="127000" y="901700"/>
                </a:lnTo>
                <a:cubicBezTo>
                  <a:pt x="56860" y="901700"/>
                  <a:pt x="0" y="844840"/>
                  <a:pt x="0" y="774700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537188" y="4358163"/>
            <a:ext cx="665619" cy="692136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gradFill>
            <a:gsLst>
              <a:gs pos="1000">
                <a:schemeClr val="accent1"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543800" y="4146956"/>
            <a:ext cx="3771900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创业门槛低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538245" y="4513215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7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技术要求不高，简单的花束包装即可满足基本需求，易于上手。
无需复杂资质审批，校园内摆摊相对容易获取许可，操作简便。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184959" y="4122322"/>
            <a:ext cx="4565650" cy="1276350"/>
          </a:xfrm>
          <a:prstGeom prst="roundRect">
            <a:avLst>
              <a:gd name="adj" fmla="val 7598"/>
            </a:avLst>
          </a:prstGeom>
          <a:solidFill>
            <a:schemeClr val="bg1"/>
          </a:solidFill>
          <a:ln w="63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103938" y="4046847"/>
            <a:ext cx="4565650" cy="1276350"/>
          </a:xfrm>
          <a:prstGeom prst="roundRect">
            <a:avLst>
              <a:gd name="adj" fmla="val 7598"/>
            </a:avLst>
          </a:prstGeom>
          <a:gradFill>
            <a:gsLst>
              <a:gs pos="1000">
                <a:schemeClr val="accent2">
                  <a:alpha val="100000"/>
                </a:schemeClr>
              </a:gs>
              <a:gs pos="100000">
                <a:schemeClr val="accent2">
                  <a:lumMod val="40000"/>
                  <a:lumOff val="6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59438" y="4224647"/>
            <a:ext cx="895350" cy="901700"/>
          </a:xfrm>
          <a:custGeom>
            <a:avLst/>
            <a:gdLst>
              <a:gd name="connsiteX0" fmla="*/ 768350 w 895350"/>
              <a:gd name="connsiteY0" fmla="*/ 0 h 901700"/>
              <a:gd name="connsiteX1" fmla="*/ 895350 w 895350"/>
              <a:gd name="connsiteY1" fmla="*/ 127000 h 901700"/>
              <a:gd name="connsiteX2" fmla="*/ 895350 w 895350"/>
              <a:gd name="connsiteY2" fmla="*/ 774700 h 901700"/>
              <a:gd name="connsiteX3" fmla="*/ 768350 w 895350"/>
              <a:gd name="connsiteY3" fmla="*/ 901700 h 901700"/>
              <a:gd name="connsiteX4" fmla="*/ 127000 w 895350"/>
              <a:gd name="connsiteY4" fmla="*/ 901700 h 901700"/>
              <a:gd name="connsiteX5" fmla="*/ 0 w 895350"/>
              <a:gd name="connsiteY5" fmla="*/ 774700 h 901700"/>
              <a:gd name="connsiteX6" fmla="*/ 0 w 895350"/>
              <a:gd name="connsiteY6" fmla="*/ 127000 h 901700"/>
              <a:gd name="connsiteX7" fmla="*/ 127000 w 895350"/>
              <a:gd name="connsiteY7" fmla="*/ 0 h 901700"/>
            </a:gdLst>
            <a:ahLst/>
            <a:cxnLst/>
            <a:rect l="l" t="t" r="r" b="b"/>
            <a:pathLst>
              <a:path w="895350" h="901700">
                <a:moveTo>
                  <a:pt x="768350" y="0"/>
                </a:moveTo>
                <a:cubicBezTo>
                  <a:pt x="838490" y="0"/>
                  <a:pt x="895350" y="56860"/>
                  <a:pt x="895350" y="127000"/>
                </a:cubicBezTo>
                <a:lnTo>
                  <a:pt x="895350" y="774700"/>
                </a:lnTo>
                <a:cubicBezTo>
                  <a:pt x="895350" y="844840"/>
                  <a:pt x="838490" y="901700"/>
                  <a:pt x="768350" y="901700"/>
                </a:cubicBezTo>
                <a:lnTo>
                  <a:pt x="127000" y="901700"/>
                </a:lnTo>
                <a:cubicBezTo>
                  <a:pt x="56860" y="901700"/>
                  <a:pt x="0" y="844840"/>
                  <a:pt x="0" y="774700"/>
                </a:cubicBezTo>
                <a:lnTo>
                  <a:pt x="0" y="127000"/>
                </a:lnTo>
                <a:cubicBezTo>
                  <a:pt x="0" y="56860"/>
                  <a:pt x="56860" y="0"/>
                  <a:pt x="127000" y="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765300" y="4137252"/>
            <a:ext cx="3784600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大学生轻资产创业优势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768992" y="4503543"/>
            <a:ext cx="3780000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75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初始投资低，仅需少量资金采购鲜花和简单工具，无高额设备投入。
时间灵活，可利用课余时间摆摊，不影响学业，适合大学生兼职创业。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61113" y="4378648"/>
            <a:ext cx="711030" cy="64463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gradFill>
            <a:gsLst>
              <a:gs pos="1000">
                <a:schemeClr val="accent2"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为什么选择鲜花摆摊</a:t>
            </a: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 flipV="1">
            <a:off x="1720962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 flipV="1">
            <a:off x="5495650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 flipV="1">
            <a:off x="9270337" y="2113112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4" name="标题 1"/>
          <p:cNvCxnSpPr/>
          <p:nvPr/>
        </p:nvCxnSpPr>
        <p:spPr>
          <a:xfrm>
            <a:off x="588000" y="2707115"/>
            <a:ext cx="11016000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  <a:tailEnd type="none"/>
          </a:ln>
        </p:spPr>
      </p:cxnSp>
      <p:sp>
        <p:nvSpPr>
          <p:cNvPr id="15" name="标题 1"/>
          <p:cNvSpPr txBox="1"/>
          <p:nvPr/>
        </p:nvSpPr>
        <p:spPr>
          <a:xfrm rot="5400000">
            <a:off x="1567139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954962" y="2178762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5341827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729650" y="2178762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>
            <a:off x="9116516" y="1960797"/>
            <a:ext cx="1495647" cy="1495647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504338" y="2178762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30962" y="2942963"/>
            <a:ext cx="3168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倡导绿色生活美学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30962" y="3437903"/>
            <a:ext cx="3168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鲜花是自然的馈赠，摆摊售卖能引导学生关注自然美，培养环保意识。
通过鲜花传递美好情感，营造积极向上的校园文化氛围，提升生活品质。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4505650" y="2942963"/>
            <a:ext cx="3168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勤工俭学实践案例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4505650" y="3437903"/>
            <a:ext cx="3168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为学生提供创业实践平台，积累商业经验，提升就业竞争力。
帮助学生实现自我价值，通过劳动获得经济收入，减轻家庭负担。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8280338" y="2942963"/>
            <a:ext cx="3168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促进校园经济活力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8280338" y="3437903"/>
            <a:ext cx="3168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丰富校园商业业态，为师生提供多样化消费选择，激发校园经济活力。
带动相关产业发展，如花束包装材料、花瓶等周边产品销售。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社会价值</a:t>
            </a: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5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flipH="1">
            <a:off x="339612" y="407509"/>
            <a:ext cx="11518648" cy="6042982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508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332916" y="1791699"/>
            <a:ext cx="11518648" cy="4592610"/>
          </a:xfrm>
          <a:custGeom>
            <a:avLst/>
            <a:gdLst>
              <a:gd name="connsiteX0" fmla="*/ 7019176 w 11518648"/>
              <a:gd name="connsiteY0" fmla="*/ 273 h 4592610"/>
              <a:gd name="connsiteX1" fmla="*/ 11518648 w 11518648"/>
              <a:gd name="connsiteY1" fmla="*/ 277512 h 4592610"/>
              <a:gd name="connsiteX2" fmla="*/ 11518648 w 11518648"/>
              <a:gd name="connsiteY2" fmla="*/ 4315098 h 4592610"/>
              <a:gd name="connsiteX3" fmla="*/ 5759324 w 11518648"/>
              <a:gd name="connsiteY3" fmla="*/ 4315098 h 4592610"/>
              <a:gd name="connsiteX4" fmla="*/ 0 w 11518648"/>
              <a:gd name="connsiteY4" fmla="*/ 4315098 h 4592610"/>
              <a:gd name="connsiteX5" fmla="*/ 0 w 11518648"/>
              <a:gd name="connsiteY5" fmla="*/ 881036 h 4592610"/>
              <a:gd name="connsiteX6" fmla="*/ 190552 w 11518648"/>
              <a:gd name="connsiteY6" fmla="*/ 953689 h 4592610"/>
              <a:gd name="connsiteX7" fmla="*/ 2498886 w 11518648"/>
              <a:gd name="connsiteY7" fmla="*/ 1285019 h 4592610"/>
              <a:gd name="connsiteX8" fmla="*/ 5697041 w 11518648"/>
              <a:gd name="connsiteY8" fmla="*/ 381770 h 4592610"/>
              <a:gd name="connsiteX9" fmla="*/ 5738859 w 11518648"/>
              <a:gd name="connsiteY9" fmla="*/ 286820 h 4592610"/>
              <a:gd name="connsiteX10" fmla="*/ 5759324 w 11518648"/>
              <a:gd name="connsiteY10" fmla="*/ 277512 h 4592610"/>
              <a:gd name="connsiteX11" fmla="*/ 7019176 w 11518648"/>
              <a:gd name="connsiteY11" fmla="*/ 273 h 4592610"/>
            </a:gdLst>
            <a:ahLst/>
            <a:cxnLst/>
            <a:rect l="l" t="t" r="r" b="b"/>
            <a:pathLst>
              <a:path w="11518648" h="4592610">
                <a:moveTo>
                  <a:pt x="7019176" y="273"/>
                </a:moveTo>
                <a:cubicBezTo>
                  <a:pt x="8519000" y="19342"/>
                  <a:pt x="10018824" y="1028551"/>
                  <a:pt x="11518648" y="277512"/>
                </a:cubicBezTo>
                <a:lnTo>
                  <a:pt x="11518648" y="4315098"/>
                </a:lnTo>
                <a:cubicBezTo>
                  <a:pt x="9598873" y="5276428"/>
                  <a:pt x="7679099" y="3353768"/>
                  <a:pt x="5759324" y="4315098"/>
                </a:cubicBezTo>
                <a:cubicBezTo>
                  <a:pt x="3839549" y="5276428"/>
                  <a:pt x="1919775" y="3353768"/>
                  <a:pt x="0" y="4315098"/>
                </a:cubicBezTo>
                <a:lnTo>
                  <a:pt x="0" y="881036"/>
                </a:lnTo>
                <a:lnTo>
                  <a:pt x="190552" y="953689"/>
                </a:lnTo>
                <a:cubicBezTo>
                  <a:pt x="781307" y="1158402"/>
                  <a:pt x="1597426" y="1285019"/>
                  <a:pt x="2498886" y="1285019"/>
                </a:cubicBezTo>
                <a:cubicBezTo>
                  <a:pt x="4076442" y="1285019"/>
                  <a:pt x="5392640" y="897253"/>
                  <a:pt x="5697041" y="381770"/>
                </a:cubicBezTo>
                <a:lnTo>
                  <a:pt x="5738859" y="286820"/>
                </a:lnTo>
                <a:lnTo>
                  <a:pt x="5759324" y="277512"/>
                </a:lnTo>
                <a:cubicBezTo>
                  <a:pt x="6179275" y="67221"/>
                  <a:pt x="6599226" y="-5066"/>
                  <a:pt x="7019176" y="2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227772" y="3259122"/>
            <a:ext cx="5248520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产品与服务设计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38763" y="601757"/>
            <a:ext cx="5726760" cy="5823335"/>
            <a:chOff x="238763" y="601757"/>
            <a:chExt cx="5726760" cy="582333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 flipH="1">
              <a:off x="298378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4354956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238763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标题 1"/>
          <p:cNvSpPr txBox="1"/>
          <p:nvPr/>
        </p:nvSpPr>
        <p:spPr>
          <a:xfrm>
            <a:off x="7730440" y="2166332"/>
            <a:ext cx="269651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88599" y="1188432"/>
            <a:ext cx="1587330" cy="20858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208574" y="5068932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0937868" y="5068932"/>
            <a:ext cx="440944" cy="219561"/>
          </a:xfrm>
          <a:custGeom>
            <a:avLst/>
            <a:gdLst>
              <a:gd name="connsiteX0" fmla="*/ 199598 w 440944"/>
              <a:gd name="connsiteY0" fmla="*/ 0 h 219561"/>
              <a:gd name="connsiteX1" fmla="*/ 49900 w 440944"/>
              <a:gd name="connsiteY1" fmla="*/ 0 h 219561"/>
              <a:gd name="connsiteX2" fmla="*/ 0 w 440944"/>
              <a:gd name="connsiteY2" fmla="*/ 219561 h 219561"/>
              <a:gd name="connsiteX3" fmla="*/ 149699 w 440944"/>
              <a:gd name="connsiteY3" fmla="*/ 219561 h 219561"/>
              <a:gd name="connsiteX4" fmla="*/ 440944 w 440944"/>
              <a:gd name="connsiteY4" fmla="*/ 0 h 219561"/>
              <a:gd name="connsiteX5" fmla="*/ 291246 w 440944"/>
              <a:gd name="connsiteY5" fmla="*/ 0 h 219561"/>
              <a:gd name="connsiteX6" fmla="*/ 241346 w 440944"/>
              <a:gd name="connsiteY6" fmla="*/ 219561 h 219561"/>
              <a:gd name="connsiteX7" fmla="*/ 391045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199598" y="0"/>
                </a:moveTo>
                <a:lnTo>
                  <a:pt x="49900" y="0"/>
                </a:lnTo>
                <a:lnTo>
                  <a:pt x="0" y="219561"/>
                </a:lnTo>
                <a:lnTo>
                  <a:pt x="149699" y="219561"/>
                </a:lnTo>
                <a:close/>
                <a:moveTo>
                  <a:pt x="440944" y="0"/>
                </a:moveTo>
                <a:lnTo>
                  <a:pt x="291246" y="0"/>
                </a:lnTo>
                <a:lnTo>
                  <a:pt x="241346" y="219561"/>
                </a:lnTo>
                <a:lnTo>
                  <a:pt x="391045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15459" y="2375210"/>
            <a:ext cx="2979460" cy="34300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9.9元小花束，价格亲民，适合学生群体日常购买，满足基本装饰需求。
DIY单支花礼，提供个性化选择，学生可自行搭配，增加参与感和趣味性。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15459" y="2060848"/>
            <a:ext cx="2979460" cy="3610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A770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主推品类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517215" y="2375210"/>
            <a:ext cx="2979460" cy="34300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春季推出樱花、桃花等时令鲜花，吸引学生购买，契合季节氛围。
秋季主打菊花、百合等，搭配感恩卡片，适合教师节、中秋节等节日。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517215" y="2060848"/>
            <a:ext cx="2979460" cy="3610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A770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季节性产品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695010" y="2375210"/>
            <a:ext cx="2979460" cy="34300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考试加油花束，针对考试季推出，搭配励志卡片，传递正能量，受学生欢迎。
生日主题花盒，定制化设计，满足生日派对装饰需求，提升品牌附加值。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695010" y="2060848"/>
            <a:ext cx="2979460" cy="3610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BA770A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特色组合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核心产品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4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>
            <a:off x="137032" y="194396"/>
            <a:ext cx="11917937" cy="6469209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25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1" y="2188571"/>
            <a:ext cx="1676400" cy="762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F29D13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400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免费手写祝福卡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0401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为顾客提供免费手写祝福卡服务，满足送礼需求，增加情感附加值。
祝福卡设计精美，可定制内容，提升顾客满意度和忠诚度。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469650" y="2188571"/>
            <a:ext cx="1676400" cy="762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F29D13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469650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鲜花养护知识卡片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4469650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随花束附赠鲜花养护知识卡片，提供养护技巧，延长鲜花保鲜期。
卡片内容实用，增加顾客对鲜花的了解，提升产品附加值。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278900" y="2188571"/>
            <a:ext cx="1676400" cy="76200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6000">
                <a:ln w="12700">
                  <a:noFill/>
                </a:ln>
                <a:gradFill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F29D13">
                        <a:alpha val="100000"/>
                      </a:srgbClr>
                    </a:gs>
                  </a:gsLst>
                  <a:lin ang="16200000" scaled="0"/>
                </a:gra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278898" y="2783426"/>
            <a:ext cx="3240000" cy="79881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预定配送服务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278900" y="3582246"/>
            <a:ext cx="3240000" cy="14935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提供校内预定配送服务，顾客可通过线上平台下单，方便快捷。
配送团队专业，确保鲜花按时送达，提升顾客体验，拓展销售渠道。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44400" y="198647"/>
            <a:ext cx="216000" cy="216000"/>
          </a:xfrm>
          <a:prstGeom prst="rect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60400" y="414647"/>
            <a:ext cx="6120000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17756" y="450647"/>
            <a:ext cx="10701144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增值服务</a:t>
            </a: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13500000">
            <a:off x="3795915" y="-2102361"/>
            <a:ext cx="4877636" cy="4877636"/>
          </a:xfrm>
          <a:custGeom>
            <a:avLst/>
            <a:gdLst>
              <a:gd name="connsiteX0" fmla="*/ 4877636 w 4877636"/>
              <a:gd name="connsiteY0" fmla="*/ 511745 h 4877636"/>
              <a:gd name="connsiteX1" fmla="*/ 3526849 w 4877636"/>
              <a:gd name="connsiteY1" fmla="*/ 1862531 h 4877636"/>
              <a:gd name="connsiteX2" fmla="*/ 3429088 w 4877636"/>
              <a:gd name="connsiteY2" fmla="*/ 1837394 h 4877636"/>
              <a:gd name="connsiteX3" fmla="*/ 3157519 w 4877636"/>
              <a:gd name="connsiteY3" fmla="*/ 1810017 h 4877636"/>
              <a:gd name="connsiteX4" fmla="*/ 1810016 w 4877636"/>
              <a:gd name="connsiteY4" fmla="*/ 3157520 h 4877636"/>
              <a:gd name="connsiteX5" fmla="*/ 1837393 w 4877636"/>
              <a:gd name="connsiteY5" fmla="*/ 3429089 h 4877636"/>
              <a:gd name="connsiteX6" fmla="*/ 1862530 w 4877636"/>
              <a:gd name="connsiteY6" fmla="*/ 3526851 h 4877636"/>
              <a:gd name="connsiteX7" fmla="*/ 511744 w 4877636"/>
              <a:gd name="connsiteY7" fmla="*/ 4877636 h 4877636"/>
              <a:gd name="connsiteX8" fmla="*/ 381096 w 4877636"/>
              <a:gd name="connsiteY8" fmla="*/ 4662581 h 4877636"/>
              <a:gd name="connsiteX9" fmla="*/ 0 w 4877636"/>
              <a:gd name="connsiteY9" fmla="*/ 3157520 h 4877636"/>
              <a:gd name="connsiteX10" fmla="*/ 3157520 w 4877636"/>
              <a:gd name="connsiteY10" fmla="*/ 0 h 4877636"/>
              <a:gd name="connsiteX11" fmla="*/ 4662581 w 4877636"/>
              <a:gd name="connsiteY11" fmla="*/ 381096 h 4877636"/>
            </a:gdLst>
            <a:ahLst/>
            <a:cxnLst/>
            <a:rect l="l" t="t" r="r" b="b"/>
            <a:pathLst>
              <a:path w="4877636" h="4877636">
                <a:moveTo>
                  <a:pt x="4877636" y="511745"/>
                </a:moveTo>
                <a:lnTo>
                  <a:pt x="3526849" y="1862531"/>
                </a:lnTo>
                <a:lnTo>
                  <a:pt x="3429088" y="1837394"/>
                </a:lnTo>
                <a:cubicBezTo>
                  <a:pt x="3341369" y="1819444"/>
                  <a:pt x="3250545" y="1810017"/>
                  <a:pt x="3157519" y="1810017"/>
                </a:cubicBezTo>
                <a:cubicBezTo>
                  <a:pt x="2413314" y="1810017"/>
                  <a:pt x="1810016" y="2413315"/>
                  <a:pt x="1810016" y="3157520"/>
                </a:cubicBezTo>
                <a:cubicBezTo>
                  <a:pt x="1810016" y="3250545"/>
                  <a:pt x="1819443" y="3341369"/>
                  <a:pt x="1837393" y="3429089"/>
                </a:cubicBezTo>
                <a:lnTo>
                  <a:pt x="1862530" y="3526851"/>
                </a:lnTo>
                <a:lnTo>
                  <a:pt x="511744" y="4877636"/>
                </a:lnTo>
                <a:lnTo>
                  <a:pt x="381096" y="4662581"/>
                </a:lnTo>
                <a:cubicBezTo>
                  <a:pt x="138054" y="4215182"/>
                  <a:pt x="0" y="3702473"/>
                  <a:pt x="0" y="3157520"/>
                </a:cubicBezTo>
                <a:cubicBezTo>
                  <a:pt x="0" y="1413670"/>
                  <a:pt x="1413670" y="0"/>
                  <a:pt x="3157520" y="0"/>
                </a:cubicBezTo>
                <a:cubicBezTo>
                  <a:pt x="3702473" y="0"/>
                  <a:pt x="4215182" y="138054"/>
                  <a:pt x="4662581" y="381096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3500000">
            <a:off x="3539620" y="3508942"/>
            <a:ext cx="5390224" cy="5390224"/>
          </a:xfrm>
          <a:custGeom>
            <a:avLst/>
            <a:gdLst>
              <a:gd name="connsiteX0" fmla="*/ 4465408 w 5390224"/>
              <a:gd name="connsiteY0" fmla="*/ 4465408 h 5390224"/>
              <a:gd name="connsiteX1" fmla="*/ 2232704 w 5390224"/>
              <a:gd name="connsiteY1" fmla="*/ 5390224 h 5390224"/>
              <a:gd name="connsiteX2" fmla="*/ 0 w 5390224"/>
              <a:gd name="connsiteY2" fmla="*/ 4465407 h 5390224"/>
              <a:gd name="connsiteX3" fmla="*/ 0 w 5390224"/>
              <a:gd name="connsiteY3" fmla="*/ 4465407 h 5390224"/>
              <a:gd name="connsiteX4" fmla="*/ 1279874 w 5390224"/>
              <a:gd name="connsiteY4" fmla="*/ 3185532 h 5390224"/>
              <a:gd name="connsiteX5" fmla="*/ 1279875 w 5390224"/>
              <a:gd name="connsiteY5" fmla="*/ 3185532 h 5390224"/>
              <a:gd name="connsiteX6" fmla="*/ 2232703 w 5390224"/>
              <a:gd name="connsiteY6" fmla="*/ 3580207 h 5390224"/>
              <a:gd name="connsiteX7" fmla="*/ 3580206 w 5390224"/>
              <a:gd name="connsiteY7" fmla="*/ 2232704 h 5390224"/>
              <a:gd name="connsiteX8" fmla="*/ 3185531 w 5390224"/>
              <a:gd name="connsiteY8" fmla="*/ 1279876 h 5390224"/>
              <a:gd name="connsiteX9" fmla="*/ 3185531 w 5390224"/>
              <a:gd name="connsiteY9" fmla="*/ 1279876 h 5390224"/>
              <a:gd name="connsiteX10" fmla="*/ 4465407 w 5390224"/>
              <a:gd name="connsiteY10" fmla="*/ 0 h 5390224"/>
              <a:gd name="connsiteX11" fmla="*/ 4465407 w 5390224"/>
              <a:gd name="connsiteY11" fmla="*/ 0 h 5390224"/>
              <a:gd name="connsiteX12" fmla="*/ 5390224 w 5390224"/>
              <a:gd name="connsiteY12" fmla="*/ 2232704 h 5390224"/>
              <a:gd name="connsiteX13" fmla="*/ 4465408 w 5390224"/>
              <a:gd name="connsiteY13" fmla="*/ 4465408 h 5390224"/>
            </a:gdLst>
            <a:ahLst/>
            <a:cxnLst/>
            <a:rect l="l" t="t" r="r" b="b"/>
            <a:pathLst>
              <a:path w="5390224" h="5390224">
                <a:moveTo>
                  <a:pt x="4465408" y="4465408"/>
                </a:moveTo>
                <a:cubicBezTo>
                  <a:pt x="3894009" y="5036807"/>
                  <a:pt x="3104629" y="5390224"/>
                  <a:pt x="2232704" y="5390224"/>
                </a:cubicBezTo>
                <a:cubicBezTo>
                  <a:pt x="1360779" y="5390224"/>
                  <a:pt x="571399" y="5036806"/>
                  <a:pt x="0" y="4465407"/>
                </a:cubicBezTo>
                <a:lnTo>
                  <a:pt x="0" y="4465407"/>
                </a:lnTo>
                <a:lnTo>
                  <a:pt x="1279874" y="3185532"/>
                </a:lnTo>
                <a:lnTo>
                  <a:pt x="1279875" y="3185532"/>
                </a:lnTo>
                <a:cubicBezTo>
                  <a:pt x="1523725" y="3429382"/>
                  <a:pt x="1860600" y="3580207"/>
                  <a:pt x="2232703" y="3580207"/>
                </a:cubicBezTo>
                <a:cubicBezTo>
                  <a:pt x="2976908" y="3580208"/>
                  <a:pt x="3580206" y="2976909"/>
                  <a:pt x="3580206" y="2232704"/>
                </a:cubicBezTo>
                <a:cubicBezTo>
                  <a:pt x="3580205" y="1860602"/>
                  <a:pt x="3429381" y="1523726"/>
                  <a:pt x="3185531" y="1279876"/>
                </a:cubicBezTo>
                <a:lnTo>
                  <a:pt x="3185531" y="1279876"/>
                </a:lnTo>
                <a:lnTo>
                  <a:pt x="4465407" y="0"/>
                </a:lnTo>
                <a:lnTo>
                  <a:pt x="4465407" y="0"/>
                </a:lnTo>
                <a:cubicBezTo>
                  <a:pt x="5036806" y="571399"/>
                  <a:pt x="5390224" y="1360779"/>
                  <a:pt x="5390224" y="2232704"/>
                </a:cubicBezTo>
                <a:cubicBezTo>
                  <a:pt x="5390224" y="3104629"/>
                  <a:pt x="5036806" y="3894009"/>
                  <a:pt x="4465408" y="4465408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864431" y="0"/>
            <a:ext cx="6327570" cy="6858002"/>
            <a:chOff x="5864431" y="0"/>
            <a:chExt cx="6327570" cy="6858002"/>
          </a:xfrm>
        </p:grpSpPr>
        <p:sp>
          <p:nvSpPr>
            <p:cNvPr id="5" name="标题 1"/>
            <p:cNvSpPr txBox="1"/>
            <p:nvPr/>
          </p:nvSpPr>
          <p:spPr>
            <a:xfrm rot="5400000">
              <a:off x="8297058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8911772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-1726" y="0"/>
            <a:ext cx="6327569" cy="6858002"/>
            <a:chOff x="-1726" y="0"/>
            <a:chExt cx="6327569" cy="6858002"/>
          </a:xfrm>
        </p:grpSpPr>
        <p:sp>
          <p:nvSpPr>
            <p:cNvPr id="8" name="标题 1"/>
            <p:cNvSpPr txBox="1"/>
            <p:nvPr/>
          </p:nvSpPr>
          <p:spPr>
            <a:xfrm rot="5400000">
              <a:off x="2430900" y="2963061"/>
              <a:ext cx="1462314" cy="6327567"/>
            </a:xfrm>
            <a:custGeom>
              <a:avLst/>
              <a:gdLst>
                <a:gd name="connsiteX0" fmla="*/ 0 w 1462314"/>
                <a:gd name="connsiteY0" fmla="*/ 2898567 h 6327567"/>
                <a:gd name="connsiteX1" fmla="*/ 948664 w 1462314"/>
                <a:gd name="connsiteY1" fmla="*/ 41489 h 6327567"/>
                <a:gd name="connsiteX2" fmla="*/ 981268 w 1462314"/>
                <a:gd name="connsiteY2" fmla="*/ 0 h 6327567"/>
                <a:gd name="connsiteX3" fmla="*/ 1462314 w 1462314"/>
                <a:gd name="connsiteY3" fmla="*/ 0 h 6327567"/>
                <a:gd name="connsiteX4" fmla="*/ 1462313 w 1462314"/>
                <a:gd name="connsiteY4" fmla="*/ 6327567 h 6327567"/>
                <a:gd name="connsiteX5" fmla="*/ 1453610 w 1462314"/>
                <a:gd name="connsiteY5" fmla="*/ 6327567 h 6327567"/>
                <a:gd name="connsiteX6" fmla="*/ 1398624 w 1462314"/>
                <a:gd name="connsiteY6" fmla="*/ 6275144 h 6327567"/>
                <a:gd name="connsiteX7" fmla="*/ 0 w 1462314"/>
                <a:gd name="connsiteY7" fmla="*/ 2898567 h 6327567"/>
              </a:gdLst>
              <a:ahLst/>
              <a:cxnLst/>
              <a:rect l="l" t="t" r="r" b="b"/>
              <a:pathLst>
                <a:path w="1462314" h="6327567">
                  <a:moveTo>
                    <a:pt x="0" y="2898567"/>
                  </a:moveTo>
                  <a:cubicBezTo>
                    <a:pt x="0" y="1827177"/>
                    <a:pt x="352843" y="838197"/>
                    <a:pt x="948664" y="41489"/>
                  </a:cubicBezTo>
                  <a:lnTo>
                    <a:pt x="981268" y="0"/>
                  </a:lnTo>
                  <a:lnTo>
                    <a:pt x="1462314" y="0"/>
                  </a:lnTo>
                  <a:lnTo>
                    <a:pt x="1462313" y="6327567"/>
                  </a:lnTo>
                  <a:lnTo>
                    <a:pt x="1453610" y="6327567"/>
                  </a:lnTo>
                  <a:lnTo>
                    <a:pt x="1398624" y="6275144"/>
                  </a:lnTo>
                  <a:cubicBezTo>
                    <a:pt x="534483" y="5411002"/>
                    <a:pt x="0" y="4217202"/>
                    <a:pt x="0" y="2898567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3045614" y="0"/>
              <a:ext cx="3280229" cy="6858000"/>
            </a:xfrm>
            <a:custGeom>
              <a:avLst/>
              <a:gdLst>
                <a:gd name="connsiteX0" fmla="*/ 1453610 w 3280229"/>
                <a:gd name="connsiteY0" fmla="*/ 0 h 6858000"/>
                <a:gd name="connsiteX1" fmla="*/ 3280229 w 3280229"/>
                <a:gd name="connsiteY1" fmla="*/ 0 h 6858000"/>
                <a:gd name="connsiteX2" fmla="*/ 3280229 w 3280229"/>
                <a:gd name="connsiteY2" fmla="*/ 6858000 h 6858000"/>
                <a:gd name="connsiteX3" fmla="*/ 1453610 w 3280229"/>
                <a:gd name="connsiteY3" fmla="*/ 6858000 h 6858000"/>
                <a:gd name="connsiteX4" fmla="*/ 1398624 w 3280229"/>
                <a:gd name="connsiteY4" fmla="*/ 6805577 h 6858000"/>
                <a:gd name="connsiteX5" fmla="*/ 0 w 3280229"/>
                <a:gd name="connsiteY5" fmla="*/ 3429000 h 6858000"/>
                <a:gd name="connsiteX6" fmla="*/ 1398624 w 3280229"/>
                <a:gd name="connsiteY6" fmla="*/ 52424 h 6858000"/>
              </a:gdLst>
              <a:ahLst/>
              <a:cxnLst/>
              <a:rect l="l" t="t" r="r" b="b"/>
              <a:pathLst>
                <a:path w="3280229" h="6858000">
                  <a:moveTo>
                    <a:pt x="1453610" y="0"/>
                  </a:moveTo>
                  <a:lnTo>
                    <a:pt x="3280229" y="0"/>
                  </a:lnTo>
                  <a:lnTo>
                    <a:pt x="3280229" y="6858000"/>
                  </a:lnTo>
                  <a:lnTo>
                    <a:pt x="1453610" y="6858000"/>
                  </a:lnTo>
                  <a:lnTo>
                    <a:pt x="1398624" y="6805577"/>
                  </a:lnTo>
                  <a:cubicBezTo>
                    <a:pt x="534483" y="5941435"/>
                    <a:pt x="0" y="4747635"/>
                    <a:pt x="0" y="3429000"/>
                  </a:cubicBezTo>
                  <a:cubicBezTo>
                    <a:pt x="0" y="2110365"/>
                    <a:pt x="534483" y="916565"/>
                    <a:pt x="1398624" y="52424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flipH="1">
            <a:off x="339612" y="407509"/>
            <a:ext cx="11518648" cy="6042982"/>
          </a:xfrm>
          <a:custGeom>
            <a:avLst/>
            <a:gdLst>
              <a:gd name="connsiteX0" fmla="*/ 345175 w 11553372"/>
              <a:gd name="connsiteY0" fmla="*/ 0 h 6042982"/>
              <a:gd name="connsiteX1" fmla="*/ 11208197 w 11553372"/>
              <a:gd name="connsiteY1" fmla="*/ 0 h 6042982"/>
              <a:gd name="connsiteX2" fmla="*/ 11553372 w 11553372"/>
              <a:gd name="connsiteY2" fmla="*/ 345175 h 6042982"/>
              <a:gd name="connsiteX3" fmla="*/ 11553372 w 11553372"/>
              <a:gd name="connsiteY3" fmla="*/ 5697807 h 6042982"/>
              <a:gd name="connsiteX4" fmla="*/ 11208197 w 11553372"/>
              <a:gd name="connsiteY4" fmla="*/ 6042982 h 6042982"/>
              <a:gd name="connsiteX5" fmla="*/ 345175 w 11553372"/>
              <a:gd name="connsiteY5" fmla="*/ 6042982 h 6042982"/>
              <a:gd name="connsiteX6" fmla="*/ 0 w 11553372"/>
              <a:gd name="connsiteY6" fmla="*/ 5697807 h 6042982"/>
              <a:gd name="connsiteX7" fmla="*/ 0 w 11553372"/>
              <a:gd name="connsiteY7" fmla="*/ 345175 h 6042982"/>
              <a:gd name="connsiteX8" fmla="*/ 345175 w 11553372"/>
              <a:gd name="connsiteY8" fmla="*/ 0 h 6042982"/>
            </a:gdLst>
            <a:ahLst/>
            <a:cxnLst/>
            <a:rect l="l" t="t" r="r" b="b"/>
            <a:pathLst>
              <a:path w="11553372" h="6042982">
                <a:moveTo>
                  <a:pt x="345175" y="0"/>
                </a:moveTo>
                <a:lnTo>
                  <a:pt x="11208197" y="0"/>
                </a:lnTo>
                <a:cubicBezTo>
                  <a:pt x="11398832" y="0"/>
                  <a:pt x="11553372" y="154540"/>
                  <a:pt x="11553372" y="345175"/>
                </a:cubicBezTo>
                <a:lnTo>
                  <a:pt x="11553372" y="5697807"/>
                </a:lnTo>
                <a:cubicBezTo>
                  <a:pt x="11553372" y="5888442"/>
                  <a:pt x="11398832" y="6042982"/>
                  <a:pt x="11208197" y="6042982"/>
                </a:cubicBezTo>
                <a:lnTo>
                  <a:pt x="345175" y="6042982"/>
                </a:lnTo>
                <a:cubicBezTo>
                  <a:pt x="154540" y="6042982"/>
                  <a:pt x="0" y="5888442"/>
                  <a:pt x="0" y="5697807"/>
                </a:cubicBezTo>
                <a:lnTo>
                  <a:pt x="0" y="345175"/>
                </a:lnTo>
                <a:cubicBezTo>
                  <a:pt x="0" y="154540"/>
                  <a:pt x="154540" y="0"/>
                  <a:pt x="345175" y="0"/>
                </a:cubicBezTo>
                <a:close/>
              </a:path>
            </a:pathLst>
          </a:custGeom>
          <a:solidFill>
            <a:schemeClr val="bg1"/>
          </a:solidFill>
          <a:ln w="508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332916" y="1791699"/>
            <a:ext cx="11518648" cy="4592610"/>
          </a:xfrm>
          <a:custGeom>
            <a:avLst/>
            <a:gdLst>
              <a:gd name="connsiteX0" fmla="*/ 7019176 w 11518648"/>
              <a:gd name="connsiteY0" fmla="*/ 273 h 4592610"/>
              <a:gd name="connsiteX1" fmla="*/ 11518648 w 11518648"/>
              <a:gd name="connsiteY1" fmla="*/ 277512 h 4592610"/>
              <a:gd name="connsiteX2" fmla="*/ 11518648 w 11518648"/>
              <a:gd name="connsiteY2" fmla="*/ 4315098 h 4592610"/>
              <a:gd name="connsiteX3" fmla="*/ 5759324 w 11518648"/>
              <a:gd name="connsiteY3" fmla="*/ 4315098 h 4592610"/>
              <a:gd name="connsiteX4" fmla="*/ 0 w 11518648"/>
              <a:gd name="connsiteY4" fmla="*/ 4315098 h 4592610"/>
              <a:gd name="connsiteX5" fmla="*/ 0 w 11518648"/>
              <a:gd name="connsiteY5" fmla="*/ 881036 h 4592610"/>
              <a:gd name="connsiteX6" fmla="*/ 190552 w 11518648"/>
              <a:gd name="connsiteY6" fmla="*/ 953689 h 4592610"/>
              <a:gd name="connsiteX7" fmla="*/ 2498886 w 11518648"/>
              <a:gd name="connsiteY7" fmla="*/ 1285019 h 4592610"/>
              <a:gd name="connsiteX8" fmla="*/ 5697041 w 11518648"/>
              <a:gd name="connsiteY8" fmla="*/ 381770 h 4592610"/>
              <a:gd name="connsiteX9" fmla="*/ 5738859 w 11518648"/>
              <a:gd name="connsiteY9" fmla="*/ 286820 h 4592610"/>
              <a:gd name="connsiteX10" fmla="*/ 5759324 w 11518648"/>
              <a:gd name="connsiteY10" fmla="*/ 277512 h 4592610"/>
              <a:gd name="connsiteX11" fmla="*/ 7019176 w 11518648"/>
              <a:gd name="connsiteY11" fmla="*/ 273 h 4592610"/>
            </a:gdLst>
            <a:ahLst/>
            <a:cxnLst/>
            <a:rect l="l" t="t" r="r" b="b"/>
            <a:pathLst>
              <a:path w="11518648" h="4592610">
                <a:moveTo>
                  <a:pt x="7019176" y="273"/>
                </a:moveTo>
                <a:cubicBezTo>
                  <a:pt x="8519000" y="19342"/>
                  <a:pt x="10018824" y="1028551"/>
                  <a:pt x="11518648" y="277512"/>
                </a:cubicBezTo>
                <a:lnTo>
                  <a:pt x="11518648" y="4315098"/>
                </a:lnTo>
                <a:cubicBezTo>
                  <a:pt x="9598873" y="5276428"/>
                  <a:pt x="7679099" y="3353768"/>
                  <a:pt x="5759324" y="4315098"/>
                </a:cubicBezTo>
                <a:cubicBezTo>
                  <a:pt x="3839549" y="5276428"/>
                  <a:pt x="1919775" y="3353768"/>
                  <a:pt x="0" y="4315098"/>
                </a:cubicBezTo>
                <a:lnTo>
                  <a:pt x="0" y="881036"/>
                </a:lnTo>
                <a:lnTo>
                  <a:pt x="190552" y="953689"/>
                </a:lnTo>
                <a:cubicBezTo>
                  <a:pt x="781307" y="1158402"/>
                  <a:pt x="1597426" y="1285019"/>
                  <a:pt x="2498886" y="1285019"/>
                </a:cubicBezTo>
                <a:cubicBezTo>
                  <a:pt x="4076442" y="1285019"/>
                  <a:pt x="5392640" y="897253"/>
                  <a:pt x="5697041" y="381770"/>
                </a:cubicBezTo>
                <a:lnTo>
                  <a:pt x="5738859" y="286820"/>
                </a:lnTo>
                <a:lnTo>
                  <a:pt x="5759324" y="277512"/>
                </a:lnTo>
                <a:cubicBezTo>
                  <a:pt x="6179275" y="67221"/>
                  <a:pt x="6599226" y="-5066"/>
                  <a:pt x="7019176" y="27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227772" y="3259122"/>
            <a:ext cx="5248520" cy="16264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运营模式与执行方案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238763" y="601757"/>
            <a:ext cx="5726760" cy="5823335"/>
            <a:chOff x="238763" y="601757"/>
            <a:chExt cx="5726760" cy="582333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alphaModFix/>
            </a:blip>
            <a:srcRect/>
            <a:stretch>
              <a:fillRect/>
            </a:stretch>
          </p:blipFill>
          <p:spPr>
            <a:xfrm flipH="1">
              <a:off x="298378" y="1170298"/>
              <a:ext cx="5667145" cy="5254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alphaModFix/>
            </a:blip>
            <a:srcRect/>
            <a:stretch>
              <a:fillRect/>
            </a:stretch>
          </p:blipFill>
          <p:spPr>
            <a:xfrm>
              <a:off x="4354956" y="601757"/>
              <a:ext cx="1192605" cy="978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>
              <a:off x="238763" y="4740829"/>
              <a:ext cx="1428750" cy="904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标题 1"/>
          <p:cNvSpPr txBox="1"/>
          <p:nvPr/>
        </p:nvSpPr>
        <p:spPr>
          <a:xfrm>
            <a:off x="7730440" y="2166332"/>
            <a:ext cx="2696517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Part.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88599" y="1188432"/>
            <a:ext cx="1587330" cy="20858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6600">
                <a:ln w="12700">
                  <a:noFill/>
                </a:ln>
                <a:gradFill>
                  <a:gsLst>
                    <a:gs pos="0">
                      <a:srgbClr val="F7C471">
                        <a:alpha val="100000"/>
                      </a:srgbClr>
                    </a:gs>
                    <a:gs pos="61000">
                      <a:srgbClr val="F29D13">
                        <a:alpha val="100000"/>
                      </a:srgbClr>
                    </a:gs>
                  </a:gsLst>
                  <a:lin ang="5400000" scaled="0"/>
                </a:gra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6208574" y="5068932"/>
            <a:ext cx="4689946" cy="219561"/>
          </a:xfrm>
          <a:prstGeom prst="parallelogram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H="1">
            <a:off x="10937868" y="5068932"/>
            <a:ext cx="440944" cy="219561"/>
          </a:xfrm>
          <a:custGeom>
            <a:avLst/>
            <a:gdLst>
              <a:gd name="connsiteX0" fmla="*/ 199598 w 440944"/>
              <a:gd name="connsiteY0" fmla="*/ 0 h 219561"/>
              <a:gd name="connsiteX1" fmla="*/ 49900 w 440944"/>
              <a:gd name="connsiteY1" fmla="*/ 0 h 219561"/>
              <a:gd name="connsiteX2" fmla="*/ 0 w 440944"/>
              <a:gd name="connsiteY2" fmla="*/ 219561 h 219561"/>
              <a:gd name="connsiteX3" fmla="*/ 149699 w 440944"/>
              <a:gd name="connsiteY3" fmla="*/ 219561 h 219561"/>
              <a:gd name="connsiteX4" fmla="*/ 440944 w 440944"/>
              <a:gd name="connsiteY4" fmla="*/ 0 h 219561"/>
              <a:gd name="connsiteX5" fmla="*/ 291246 w 440944"/>
              <a:gd name="connsiteY5" fmla="*/ 0 h 219561"/>
              <a:gd name="connsiteX6" fmla="*/ 241346 w 440944"/>
              <a:gd name="connsiteY6" fmla="*/ 219561 h 219561"/>
              <a:gd name="connsiteX7" fmla="*/ 391045 w 440944"/>
              <a:gd name="connsiteY7" fmla="*/ 219561 h 219561"/>
            </a:gdLst>
            <a:ahLst/>
            <a:cxnLst/>
            <a:rect l="l" t="t" r="r" b="b"/>
            <a:pathLst>
              <a:path w="440944" h="219561">
                <a:moveTo>
                  <a:pt x="199598" y="0"/>
                </a:moveTo>
                <a:lnTo>
                  <a:pt x="49900" y="0"/>
                </a:lnTo>
                <a:lnTo>
                  <a:pt x="0" y="219561"/>
                </a:lnTo>
                <a:lnTo>
                  <a:pt x="149699" y="219561"/>
                </a:lnTo>
                <a:close/>
                <a:moveTo>
                  <a:pt x="440944" y="0"/>
                </a:moveTo>
                <a:lnTo>
                  <a:pt x="291246" y="0"/>
                </a:lnTo>
                <a:lnTo>
                  <a:pt x="241346" y="219561"/>
                </a:lnTo>
                <a:lnTo>
                  <a:pt x="391045" y="219561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69519685039372,&quot;left&quot;:67.26472440944882,&quot;top&quot;:394.1637795275591,&quot;width&quot;:409.3101574803149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09519685039372,&quot;left&quot;:67.26472440944882,&quot;top&quot;:394.1637795275591,&quot;width&quot;:409.31015748031496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09519685039372,&quot;left&quot;:67.26472440944882,&quot;top&quot;:394.1637795275591,&quot;width&quot;:409.310157480314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69519685039372,&quot;left&quot;:67.26472440944882,&quot;top&quot;:394.1637795275591,&quot;width&quot;:409.31015748031496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09519685039372,&quot;left&quot;:67.26472440944882,&quot;top&quot;:394.1637795275591,&quot;width&quot;:409.3101574803149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09519685039372,&quot;left&quot;:67.26472440944882,&quot;top&quot;:394.1637795275591,&quot;width&quot;:409.31015748031496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09519685039372,&quot;left&quot;:67.26472440944882,&quot;top&quot;:394.1637795275591,&quot;width&quot;:409.31015748031496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09519685039372,&quot;left&quot;:67.26472440944882,&quot;top&quot;:394.1637795275591,&quot;width&quot;:409.31015748031496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09519685039372,&quot;left&quot;:67.26472440944882,&quot;top&quot;:394.1637795275591,&quot;width&quot;:409.310157480314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69519685039372,&quot;left&quot;:67.26472440944882,&quot;top&quot;:394.1637795275591,&quot;width&quot;:409.3101574803149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69519685039372,&quot;left&quot;:67.26472440944882,&quot;top&quot;:394.1637795275591,&quot;width&quot;:409.3101574803149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.69519685039372,&quot;left&quot;:67.26472440944882,&quot;top&quot;:394.1637795275591,&quot;width&quot;:409.31015748031496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74.9244881889764,&quot;left&quot;:399.46259842519686,&quot;top&quot;:108.07551181102363,&quot;width&quot;:507.53740157480314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29D13"/>
      </a:accent1>
      <a:accent2>
        <a:srgbClr val="B9760A"/>
      </a:accent2>
      <a:accent3>
        <a:srgbClr val="F29D13"/>
      </a:accent3>
      <a:accent4>
        <a:srgbClr val="B9760A"/>
      </a:accent4>
      <a:accent5>
        <a:srgbClr val="F29D13"/>
      </a:accent5>
      <a:accent6>
        <a:srgbClr val="B9760A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1087</Words>
  <Application>Microsoft Office PowerPoint</Application>
  <PresentationFormat>宽屏</PresentationFormat>
  <Paragraphs>161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7" baseType="lpstr">
      <vt:lpstr>Source Han Sans</vt:lpstr>
      <vt:lpstr>OPPOSans B</vt:lpstr>
      <vt:lpstr>OPPOSans H</vt:lpstr>
      <vt:lpstr>Source Han Sans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张旭东</dc:creator>
  <cp:lastModifiedBy>旭东 张</cp:lastModifiedBy>
  <cp:revision>4</cp:revision>
  <dcterms:created xsi:type="dcterms:W3CDTF">2025-04-14T14:39:21Z</dcterms:created>
  <dcterms:modified xsi:type="dcterms:W3CDTF">2025-04-15T05:53:44Z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2D7E32C813F648B0B770E9FE97135FA2_13</vt:lpwstr>
  </property>
  <property fmtid="{D5CDD505-2E9C-101B-9397-08002B2CF9AE}" pid="3" name="KSOProductBuildVer">
    <vt:lpwstr>2052-12.1.0.20305</vt:lpwstr>
  </property>
</Properties>
</file>